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8" r:id="rId4"/>
    <p:sldId id="259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DA29A-8DAD-44D6-97E0-AF63293DF63E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B6902-431C-4210-BD45-4506E350D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3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Mins the ‘-uh’ t (not ‘</a:t>
            </a:r>
            <a:r>
              <a:rPr lang="en-GB" dirty="0" err="1"/>
              <a:t>tuh</a:t>
            </a:r>
            <a:r>
              <a:rPr lang="en-GB" dirty="0"/>
              <a:t>’) etc</a:t>
            </a:r>
          </a:p>
          <a:p>
            <a:r>
              <a:rPr lang="en-GB" dirty="0"/>
              <a:t>It’s really important that we as adults model the correct pronunciation of the phonemes and this can be hard when we were taught in a completely different way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510E-9A67-46D9-BBD4-512E86A49A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9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F510E-9A67-46D9-BBD4-512E86A49A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2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have noticed that there is no phase 4 – there are no new sounds introduced in phase 4 but a heavy focus on consonant blends and tricky words</a:t>
            </a:r>
          </a:p>
          <a:p>
            <a:endParaRPr lang="en-GB" dirty="0"/>
          </a:p>
          <a:p>
            <a:r>
              <a:rPr lang="en-GB" dirty="0"/>
              <a:t>Once 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510E-9A67-46D9-BBD4-512E86A49A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3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order in which we teach the phonemes.  In EYFS we </a:t>
            </a:r>
            <a:r>
              <a:rPr lang="en-GB" dirty="0" smtClean="0"/>
              <a:t>sometimes teach actions </a:t>
            </a:r>
            <a:r>
              <a:rPr lang="en-GB" dirty="0"/>
              <a:t>to accompany </a:t>
            </a:r>
            <a:r>
              <a:rPr lang="en-GB" dirty="0" smtClean="0"/>
              <a:t>letter </a:t>
            </a:r>
            <a:r>
              <a:rPr lang="en-GB" dirty="0"/>
              <a:t>sounds and children learn songs to embed the new learning</a:t>
            </a:r>
          </a:p>
          <a:p>
            <a:r>
              <a:rPr lang="en-GB" dirty="0"/>
              <a:t>S – snake (the snake is in the grass)</a:t>
            </a:r>
          </a:p>
          <a:p>
            <a:r>
              <a:rPr lang="en-GB" dirty="0"/>
              <a:t>A –ants on my </a:t>
            </a:r>
            <a:r>
              <a:rPr lang="en-GB" dirty="0" smtClean="0"/>
              <a:t>arm</a:t>
            </a:r>
            <a:endParaRPr lang="en-GB" dirty="0"/>
          </a:p>
          <a:p>
            <a:r>
              <a:rPr lang="en-GB" dirty="0"/>
              <a:t>T – tennis game (head back and forth ‘t’)</a:t>
            </a:r>
          </a:p>
          <a:p>
            <a:r>
              <a:rPr lang="en-GB" dirty="0"/>
              <a:t>P – puff on the candles on the pink pig cake</a:t>
            </a:r>
          </a:p>
          <a:p>
            <a:r>
              <a:rPr lang="en-GB" dirty="0"/>
              <a:t>I – inky the mouse is my pet</a:t>
            </a:r>
          </a:p>
          <a:p>
            <a:r>
              <a:rPr lang="en-GB" dirty="0"/>
              <a:t>N – </a:t>
            </a:r>
            <a:r>
              <a:rPr lang="en-GB" dirty="0" err="1"/>
              <a:t>nnnnnn</a:t>
            </a:r>
            <a:r>
              <a:rPr lang="en-GB" dirty="0"/>
              <a:t> (hear the aeroplane)</a:t>
            </a:r>
          </a:p>
          <a:p>
            <a:r>
              <a:rPr lang="en-GB" dirty="0"/>
              <a:t>There are lots of Jolly Phonics songs on </a:t>
            </a:r>
            <a:r>
              <a:rPr lang="en-GB" dirty="0" err="1"/>
              <a:t>youtube</a:t>
            </a:r>
            <a:r>
              <a:rPr lang="en-GB" dirty="0"/>
              <a:t> that you can watch at home such as…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510E-9A67-46D9-BBD4-512E86A49A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6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71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4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37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6190A2F-86F5-408B-A02F-B4081A08461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10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6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3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1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2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17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7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94C9-F5C7-48D8-9666-BD7059739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F583-D4D8-4786-9125-E2D879A3C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10.wav"/><Relationship Id="rId18" Type="http://schemas.openxmlformats.org/officeDocument/2006/relationships/audio" Target="../media/audio15.wav"/><Relationship Id="rId3" Type="http://schemas.openxmlformats.org/officeDocument/2006/relationships/image" Target="../media/image1.png"/><Relationship Id="rId21" Type="http://schemas.openxmlformats.org/officeDocument/2006/relationships/audio" Target="../media/audio18.wav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17" Type="http://schemas.openxmlformats.org/officeDocument/2006/relationships/audio" Target="../media/audio14.wav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13.wav"/><Relationship Id="rId20" Type="http://schemas.openxmlformats.org/officeDocument/2006/relationships/audio" Target="../media/audio17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5" Type="http://schemas.openxmlformats.org/officeDocument/2006/relationships/audio" Target="../media/audio12.wav"/><Relationship Id="rId10" Type="http://schemas.openxmlformats.org/officeDocument/2006/relationships/audio" Target="../media/audio7.wav"/><Relationship Id="rId19" Type="http://schemas.openxmlformats.org/officeDocument/2006/relationships/audio" Target="../media/audio16.wav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audio" Target="../media/audio11.wav"/><Relationship Id="rId22" Type="http://schemas.openxmlformats.org/officeDocument/2006/relationships/audio" Target="../media/audio19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13" Type="http://schemas.openxmlformats.org/officeDocument/2006/relationships/audio" Target="../media/audio29.wav"/><Relationship Id="rId18" Type="http://schemas.openxmlformats.org/officeDocument/2006/relationships/audio" Target="../media/audio34.wav"/><Relationship Id="rId26" Type="http://schemas.openxmlformats.org/officeDocument/2006/relationships/audio" Target="../media/audio42.wav"/><Relationship Id="rId3" Type="http://schemas.openxmlformats.org/officeDocument/2006/relationships/image" Target="../media/image2.png"/><Relationship Id="rId21" Type="http://schemas.openxmlformats.org/officeDocument/2006/relationships/audio" Target="../media/audio37.wav"/><Relationship Id="rId7" Type="http://schemas.openxmlformats.org/officeDocument/2006/relationships/audio" Target="../media/audio23.wav"/><Relationship Id="rId12" Type="http://schemas.openxmlformats.org/officeDocument/2006/relationships/audio" Target="../media/audio28.wav"/><Relationship Id="rId17" Type="http://schemas.openxmlformats.org/officeDocument/2006/relationships/audio" Target="../media/audio33.wav"/><Relationship Id="rId25" Type="http://schemas.openxmlformats.org/officeDocument/2006/relationships/audio" Target="../media/audio41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32.wav"/><Relationship Id="rId20" Type="http://schemas.openxmlformats.org/officeDocument/2006/relationships/audio" Target="../media/audio36.wav"/><Relationship Id="rId29" Type="http://schemas.openxmlformats.org/officeDocument/2006/relationships/audio" Target="../media/audio45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2.wav"/><Relationship Id="rId11" Type="http://schemas.openxmlformats.org/officeDocument/2006/relationships/audio" Target="../media/audio27.wav"/><Relationship Id="rId24" Type="http://schemas.openxmlformats.org/officeDocument/2006/relationships/audio" Target="../media/audio40.wav"/><Relationship Id="rId5" Type="http://schemas.openxmlformats.org/officeDocument/2006/relationships/audio" Target="../media/audio21.wav"/><Relationship Id="rId15" Type="http://schemas.openxmlformats.org/officeDocument/2006/relationships/audio" Target="../media/audio31.wav"/><Relationship Id="rId23" Type="http://schemas.openxmlformats.org/officeDocument/2006/relationships/audio" Target="../media/audio39.wav"/><Relationship Id="rId28" Type="http://schemas.openxmlformats.org/officeDocument/2006/relationships/audio" Target="../media/audio44.wav"/><Relationship Id="rId10" Type="http://schemas.openxmlformats.org/officeDocument/2006/relationships/audio" Target="../media/audio26.wav"/><Relationship Id="rId19" Type="http://schemas.openxmlformats.org/officeDocument/2006/relationships/audio" Target="../media/audio35.wav"/><Relationship Id="rId4" Type="http://schemas.openxmlformats.org/officeDocument/2006/relationships/audio" Target="../media/audio20.wav"/><Relationship Id="rId9" Type="http://schemas.openxmlformats.org/officeDocument/2006/relationships/audio" Target="../media/audio25.wav"/><Relationship Id="rId14" Type="http://schemas.openxmlformats.org/officeDocument/2006/relationships/audio" Target="../media/audio30.wav"/><Relationship Id="rId22" Type="http://schemas.openxmlformats.org/officeDocument/2006/relationships/audio" Target="../media/audio38.wav"/><Relationship Id="rId27" Type="http://schemas.openxmlformats.org/officeDocument/2006/relationships/audio" Target="../media/audio4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2.wav"/><Relationship Id="rId13" Type="http://schemas.openxmlformats.org/officeDocument/2006/relationships/audio" Target="../media/audio22.wav"/><Relationship Id="rId18" Type="http://schemas.openxmlformats.org/officeDocument/2006/relationships/audio" Target="../media/audio49.wav"/><Relationship Id="rId3" Type="http://schemas.openxmlformats.org/officeDocument/2006/relationships/image" Target="../media/image3.png"/><Relationship Id="rId7" Type="http://schemas.openxmlformats.org/officeDocument/2006/relationships/audio" Target="../media/audio33.wav"/><Relationship Id="rId12" Type="http://schemas.openxmlformats.org/officeDocument/2006/relationships/audio" Target="../media/audio39.wav"/><Relationship Id="rId17" Type="http://schemas.openxmlformats.org/officeDocument/2006/relationships/audio" Target="../media/audio48.wav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47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34.wav"/><Relationship Id="rId11" Type="http://schemas.openxmlformats.org/officeDocument/2006/relationships/audio" Target="../media/audio46.wav"/><Relationship Id="rId5" Type="http://schemas.openxmlformats.org/officeDocument/2006/relationships/audio" Target="../media/audio41.wav"/><Relationship Id="rId15" Type="http://schemas.openxmlformats.org/officeDocument/2006/relationships/audio" Target="../media/audio35.wav"/><Relationship Id="rId10" Type="http://schemas.openxmlformats.org/officeDocument/2006/relationships/audio" Target="../media/audio36.wav"/><Relationship Id="rId4" Type="http://schemas.openxmlformats.org/officeDocument/2006/relationships/audio" Target="../media/audio32.wav"/><Relationship Id="rId9" Type="http://schemas.openxmlformats.org/officeDocument/2006/relationships/audio" Target="../media/audio40.wav"/><Relationship Id="rId14" Type="http://schemas.openxmlformats.org/officeDocument/2006/relationships/audio" Target="../media/audio1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89" y="236018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Phoneme pronunciation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27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814" y="28430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on the sounds to hear the correct pronunciation.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sure you are viewing in ‘slide show’ mode.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89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8F79BB9-3E42-40CA-8F2F-FEBD47CB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 dirty="0"/>
              <a:t>Phase 2 Sound Mat - EYFS</a:t>
            </a:r>
          </a:p>
        </p:txBody>
      </p:sp>
      <p:pic>
        <p:nvPicPr>
          <p:cNvPr id="9219" name="Picture 53">
            <a:extLst>
              <a:ext uri="{FF2B5EF4-FFF2-40B4-BE49-F238E27FC236}">
                <a16:creationId xmlns:a16="http://schemas.microsoft.com/office/drawing/2014/main" id="{A30C633B-AAC3-40C4-B0B8-BBA545993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6560" r="6055" b="15587"/>
          <a:stretch>
            <a:fillRect/>
          </a:stretch>
        </p:blipFill>
        <p:spPr bwMode="auto">
          <a:xfrm>
            <a:off x="2298700" y="1800226"/>
            <a:ext cx="763905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1">
            <a:hlinkClick r:id="" action="ppaction://noaction">
              <a:snd r:embed="rId4" name="A.wav"/>
            </a:hlinkClick>
            <a:extLst>
              <a:ext uri="{FF2B5EF4-FFF2-40B4-BE49-F238E27FC236}">
                <a16:creationId xmlns:a16="http://schemas.microsoft.com/office/drawing/2014/main" id="{463CAA0D-2BF2-4211-8BF9-088612D2F706}"/>
              </a:ext>
            </a:extLst>
          </p:cNvPr>
          <p:cNvSpPr/>
          <p:nvPr/>
        </p:nvSpPr>
        <p:spPr>
          <a:xfrm>
            <a:off x="3321050" y="1838325"/>
            <a:ext cx="825500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Rounded Rectangle 49">
            <a:hlinkClick r:id="" action="ppaction://noaction">
              <a:snd r:embed="rId5" name="S_SS_.wav"/>
            </a:hlinkClick>
            <a:extLst>
              <a:ext uri="{FF2B5EF4-FFF2-40B4-BE49-F238E27FC236}">
                <a16:creationId xmlns:a16="http://schemas.microsoft.com/office/drawing/2014/main" id="{C57753A2-4F02-4AFD-A8DB-B55783DCDF14}"/>
              </a:ext>
            </a:extLst>
          </p:cNvPr>
          <p:cNvSpPr/>
          <p:nvPr/>
        </p:nvSpPr>
        <p:spPr>
          <a:xfrm>
            <a:off x="2363788" y="1841501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6" name="Rounded Rectangle 51">
            <a:hlinkClick r:id="" action="ppaction://noaction">
              <a:snd r:embed="rId6" name="T.wav"/>
            </a:hlinkClick>
            <a:extLst>
              <a:ext uri="{FF2B5EF4-FFF2-40B4-BE49-F238E27FC236}">
                <a16:creationId xmlns:a16="http://schemas.microsoft.com/office/drawing/2014/main" id="{C88EC541-6F3E-4C81-92F3-A1CEA79513DF}"/>
              </a:ext>
            </a:extLst>
          </p:cNvPr>
          <p:cNvSpPr/>
          <p:nvPr/>
        </p:nvSpPr>
        <p:spPr>
          <a:xfrm>
            <a:off x="4259263" y="1851025"/>
            <a:ext cx="825500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7" name="Rounded Rectangle 47">
            <a:hlinkClick r:id="" action="ppaction://noaction">
              <a:snd r:embed="rId7" name="P.wav"/>
            </a:hlinkClick>
            <a:extLst>
              <a:ext uri="{FF2B5EF4-FFF2-40B4-BE49-F238E27FC236}">
                <a16:creationId xmlns:a16="http://schemas.microsoft.com/office/drawing/2014/main" id="{9E265D4D-7151-4962-918E-ADF29B88FC0A}"/>
              </a:ext>
            </a:extLst>
          </p:cNvPr>
          <p:cNvSpPr/>
          <p:nvPr/>
        </p:nvSpPr>
        <p:spPr>
          <a:xfrm>
            <a:off x="5224463" y="1843088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8" name="Rounded Rectangle 40">
            <a:hlinkClick r:id="" action="ppaction://noaction">
              <a:snd r:embed="rId8" name="I.wav"/>
            </a:hlinkClick>
            <a:extLst>
              <a:ext uri="{FF2B5EF4-FFF2-40B4-BE49-F238E27FC236}">
                <a16:creationId xmlns:a16="http://schemas.microsoft.com/office/drawing/2014/main" id="{BFFB6C41-49D2-4D84-BC2B-33320FFA1D51}"/>
              </a:ext>
            </a:extLst>
          </p:cNvPr>
          <p:cNvSpPr/>
          <p:nvPr/>
        </p:nvSpPr>
        <p:spPr>
          <a:xfrm>
            <a:off x="6191250" y="1846263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9" name="Rounded Rectangle 45">
            <a:hlinkClick r:id="" action="ppaction://noaction">
              <a:snd r:embed="rId9" name="N.wav"/>
            </a:hlinkClick>
            <a:extLst>
              <a:ext uri="{FF2B5EF4-FFF2-40B4-BE49-F238E27FC236}">
                <a16:creationId xmlns:a16="http://schemas.microsoft.com/office/drawing/2014/main" id="{DDF7216B-364B-4C99-B3F6-241D3A670202}"/>
              </a:ext>
            </a:extLst>
          </p:cNvPr>
          <p:cNvSpPr/>
          <p:nvPr/>
        </p:nvSpPr>
        <p:spPr>
          <a:xfrm>
            <a:off x="7162801" y="1838326"/>
            <a:ext cx="823913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10" name="Rounded Rectangle 44">
            <a:hlinkClick r:id="" action="ppaction://noaction">
              <a:snd r:embed="rId10" name="M.wav"/>
            </a:hlinkClick>
            <a:extLst>
              <a:ext uri="{FF2B5EF4-FFF2-40B4-BE49-F238E27FC236}">
                <a16:creationId xmlns:a16="http://schemas.microsoft.com/office/drawing/2014/main" id="{5A30762C-E2D4-4513-B877-A8B5C6B69A63}"/>
              </a:ext>
            </a:extLst>
          </p:cNvPr>
          <p:cNvSpPr/>
          <p:nvPr/>
        </p:nvSpPr>
        <p:spPr>
          <a:xfrm>
            <a:off x="8113713" y="1846263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11" name="Rounded Rectangle 34">
            <a:hlinkClick r:id="" action="ppaction://noaction">
              <a:snd r:embed="rId11" name="D.wav"/>
            </a:hlinkClick>
            <a:extLst>
              <a:ext uri="{FF2B5EF4-FFF2-40B4-BE49-F238E27FC236}">
                <a16:creationId xmlns:a16="http://schemas.microsoft.com/office/drawing/2014/main" id="{AF38A855-3215-4C4D-86CE-8911148328F0}"/>
              </a:ext>
            </a:extLst>
          </p:cNvPr>
          <p:cNvSpPr/>
          <p:nvPr/>
        </p:nvSpPr>
        <p:spPr>
          <a:xfrm>
            <a:off x="9063038" y="1844676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12" name="Rounded Rectangle 38">
            <a:hlinkClick r:id="" action="ppaction://noaction">
              <a:snd r:embed="rId12" name="G.wav"/>
            </a:hlinkClick>
            <a:extLst>
              <a:ext uri="{FF2B5EF4-FFF2-40B4-BE49-F238E27FC236}">
                <a16:creationId xmlns:a16="http://schemas.microsoft.com/office/drawing/2014/main" id="{246CF254-226F-4909-96BF-6AA783AA60C7}"/>
              </a:ext>
            </a:extLst>
          </p:cNvPr>
          <p:cNvSpPr/>
          <p:nvPr/>
        </p:nvSpPr>
        <p:spPr>
          <a:xfrm>
            <a:off x="2344739" y="3233739"/>
            <a:ext cx="833437" cy="1277937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Rounded Rectangle 46">
            <a:hlinkClick r:id="" action="ppaction://noaction">
              <a:snd r:embed="rId13" name="O.wav"/>
            </a:hlinkClick>
            <a:extLst>
              <a:ext uri="{FF2B5EF4-FFF2-40B4-BE49-F238E27FC236}">
                <a16:creationId xmlns:a16="http://schemas.microsoft.com/office/drawing/2014/main" id="{C3377771-B248-4509-ACF8-E73C320B7A10}"/>
              </a:ext>
            </a:extLst>
          </p:cNvPr>
          <p:cNvSpPr/>
          <p:nvPr/>
        </p:nvSpPr>
        <p:spPr>
          <a:xfrm>
            <a:off x="3322638" y="3240088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Rounded Rectangle 30">
            <a:hlinkClick r:id="" action="ppaction://noaction">
              <a:snd r:embed="rId14" name="C.wav"/>
            </a:hlinkClick>
            <a:extLst>
              <a:ext uri="{FF2B5EF4-FFF2-40B4-BE49-F238E27FC236}">
                <a16:creationId xmlns:a16="http://schemas.microsoft.com/office/drawing/2014/main" id="{467CD3DC-A812-41F9-935F-B1A137C64F54}"/>
              </a:ext>
            </a:extLst>
          </p:cNvPr>
          <p:cNvSpPr/>
          <p:nvPr/>
        </p:nvSpPr>
        <p:spPr>
          <a:xfrm>
            <a:off x="4273551" y="3238501"/>
            <a:ext cx="823913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15" name="Rounded Rectangle 41">
            <a:hlinkClick r:id="" action="ppaction://noaction">
              <a:snd r:embed="rId15" name="K_CK_.wav"/>
            </a:hlinkClick>
            <a:extLst>
              <a:ext uri="{FF2B5EF4-FFF2-40B4-BE49-F238E27FC236}">
                <a16:creationId xmlns:a16="http://schemas.microsoft.com/office/drawing/2014/main" id="{A01C5937-7D98-4593-B51B-965A092B0809}"/>
              </a:ext>
            </a:extLst>
          </p:cNvPr>
          <p:cNvSpPr/>
          <p:nvPr/>
        </p:nvSpPr>
        <p:spPr>
          <a:xfrm>
            <a:off x="5224463" y="3230563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16" name="Rounded Rectangle 33">
            <a:hlinkClick r:id="" action="ppaction://noaction">
              <a:snd r:embed="rId15" name="K_CK_.wav"/>
            </a:hlinkClick>
            <a:extLst>
              <a:ext uri="{FF2B5EF4-FFF2-40B4-BE49-F238E27FC236}">
                <a16:creationId xmlns:a16="http://schemas.microsoft.com/office/drawing/2014/main" id="{959F9472-390C-42AA-80F9-D5AC8A01CC31}"/>
              </a:ext>
            </a:extLst>
          </p:cNvPr>
          <p:cNvSpPr/>
          <p:nvPr/>
        </p:nvSpPr>
        <p:spPr>
          <a:xfrm>
            <a:off x="6203951" y="3238501"/>
            <a:ext cx="823913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17" name="Rounded Rectangle 35">
            <a:hlinkClick r:id="" action="ppaction://noaction">
              <a:snd r:embed="rId16" name="E.wav"/>
            </a:hlinkClick>
            <a:extLst>
              <a:ext uri="{FF2B5EF4-FFF2-40B4-BE49-F238E27FC236}">
                <a16:creationId xmlns:a16="http://schemas.microsoft.com/office/drawing/2014/main" id="{F4DEF1DC-9A67-4AB2-9E29-F26C56DFE4F4}"/>
              </a:ext>
            </a:extLst>
          </p:cNvPr>
          <p:cNvSpPr/>
          <p:nvPr/>
        </p:nvSpPr>
        <p:spPr>
          <a:xfrm>
            <a:off x="7175500" y="3230563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18" name="Rounded Rectangle 52">
            <a:hlinkClick r:id="" action="ppaction://noaction">
              <a:snd r:embed="rId17" name="U.wav"/>
            </a:hlinkClick>
            <a:extLst>
              <a:ext uri="{FF2B5EF4-FFF2-40B4-BE49-F238E27FC236}">
                <a16:creationId xmlns:a16="http://schemas.microsoft.com/office/drawing/2014/main" id="{AE03D6D2-77FC-48FD-9812-7BEB3F5EC448}"/>
              </a:ext>
            </a:extLst>
          </p:cNvPr>
          <p:cNvSpPr/>
          <p:nvPr/>
        </p:nvSpPr>
        <p:spPr>
          <a:xfrm>
            <a:off x="8121650" y="3224213"/>
            <a:ext cx="825500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19" name="Rounded Rectangle 48">
            <a:hlinkClick r:id="" action="ppaction://noaction">
              <a:snd r:embed="rId18" name="R.wav"/>
            </a:hlinkClick>
            <a:extLst>
              <a:ext uri="{FF2B5EF4-FFF2-40B4-BE49-F238E27FC236}">
                <a16:creationId xmlns:a16="http://schemas.microsoft.com/office/drawing/2014/main" id="{5135DDB8-4EDD-4C23-B239-0B542066B271}"/>
              </a:ext>
            </a:extLst>
          </p:cNvPr>
          <p:cNvSpPr/>
          <p:nvPr/>
        </p:nvSpPr>
        <p:spPr>
          <a:xfrm>
            <a:off x="9070975" y="3227388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20" name="Rounded Rectangle 39">
            <a:hlinkClick r:id="" action="ppaction://noaction">
              <a:snd r:embed="rId19" name="H.wav"/>
            </a:hlinkClick>
            <a:extLst>
              <a:ext uri="{FF2B5EF4-FFF2-40B4-BE49-F238E27FC236}">
                <a16:creationId xmlns:a16="http://schemas.microsoft.com/office/drawing/2014/main" id="{8576CD2B-C30A-430B-8C00-26A5CEE08280}"/>
              </a:ext>
            </a:extLst>
          </p:cNvPr>
          <p:cNvSpPr/>
          <p:nvPr/>
        </p:nvSpPr>
        <p:spPr>
          <a:xfrm>
            <a:off x="2360613" y="4606926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21" name="Rounded Rectangle 32">
            <a:hlinkClick r:id="" action="ppaction://noaction">
              <a:snd r:embed="rId20" name="B.wav"/>
            </a:hlinkClick>
            <a:extLst>
              <a:ext uri="{FF2B5EF4-FFF2-40B4-BE49-F238E27FC236}">
                <a16:creationId xmlns:a16="http://schemas.microsoft.com/office/drawing/2014/main" id="{3D07A571-6253-4689-84AF-AD4F08A05B7E}"/>
              </a:ext>
            </a:extLst>
          </p:cNvPr>
          <p:cNvSpPr/>
          <p:nvPr/>
        </p:nvSpPr>
        <p:spPr>
          <a:xfrm>
            <a:off x="3319463" y="4624388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22" name="Rounded Rectangle 36">
            <a:hlinkClick r:id="" action="ppaction://noaction">
              <a:snd r:embed="rId21" name="F.wav"/>
            </a:hlinkClick>
            <a:extLst>
              <a:ext uri="{FF2B5EF4-FFF2-40B4-BE49-F238E27FC236}">
                <a16:creationId xmlns:a16="http://schemas.microsoft.com/office/drawing/2014/main" id="{D039283E-B160-4ABA-A713-79B724313BC4}"/>
              </a:ext>
            </a:extLst>
          </p:cNvPr>
          <p:cNvSpPr/>
          <p:nvPr/>
        </p:nvSpPr>
        <p:spPr>
          <a:xfrm>
            <a:off x="1451767" y="3133725"/>
            <a:ext cx="823913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23" name="Rounded Rectangle 37">
            <a:hlinkClick r:id="" action="ppaction://noaction">
              <a:snd r:embed="rId21" name="F.wav"/>
            </a:hlinkClick>
            <a:extLst>
              <a:ext uri="{FF2B5EF4-FFF2-40B4-BE49-F238E27FC236}">
                <a16:creationId xmlns:a16="http://schemas.microsoft.com/office/drawing/2014/main" id="{D247A642-0AD4-4FF9-9187-47A9368F54A8}"/>
              </a:ext>
            </a:extLst>
          </p:cNvPr>
          <p:cNvSpPr/>
          <p:nvPr/>
        </p:nvSpPr>
        <p:spPr>
          <a:xfrm>
            <a:off x="5232400" y="4608513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24" name="Rounded Rectangle 42">
            <a:hlinkClick r:id="" action="ppaction://noaction">
              <a:snd r:embed="rId22" name="L_LL_.wav"/>
            </a:hlinkClick>
            <a:extLst>
              <a:ext uri="{FF2B5EF4-FFF2-40B4-BE49-F238E27FC236}">
                <a16:creationId xmlns:a16="http://schemas.microsoft.com/office/drawing/2014/main" id="{32F7CFCF-317B-4E43-8EFF-7464A9B6188A}"/>
              </a:ext>
            </a:extLst>
          </p:cNvPr>
          <p:cNvSpPr/>
          <p:nvPr/>
        </p:nvSpPr>
        <p:spPr>
          <a:xfrm>
            <a:off x="6207125" y="4616451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25" name="Rounded Rectangle 43">
            <a:hlinkClick r:id="" action="ppaction://noaction">
              <a:snd r:embed="rId22" name="L_LL_.wav"/>
            </a:hlinkClick>
            <a:extLst>
              <a:ext uri="{FF2B5EF4-FFF2-40B4-BE49-F238E27FC236}">
                <a16:creationId xmlns:a16="http://schemas.microsoft.com/office/drawing/2014/main" id="{468B6634-0243-4E13-9D9E-E8BF2BBA9DB3}"/>
              </a:ext>
            </a:extLst>
          </p:cNvPr>
          <p:cNvSpPr/>
          <p:nvPr/>
        </p:nvSpPr>
        <p:spPr>
          <a:xfrm>
            <a:off x="7164388" y="4616451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  <p:sp>
        <p:nvSpPr>
          <p:cNvPr id="26" name="Rounded Rectangle 50">
            <a:hlinkClick r:id="" action="ppaction://noaction">
              <a:snd r:embed="rId5" name="S_SS_.wav"/>
            </a:hlinkClick>
            <a:extLst>
              <a:ext uri="{FF2B5EF4-FFF2-40B4-BE49-F238E27FC236}">
                <a16:creationId xmlns:a16="http://schemas.microsoft.com/office/drawing/2014/main" id="{AD941C08-10F5-4EE6-BD6A-EB1910DD8914}"/>
              </a:ext>
            </a:extLst>
          </p:cNvPr>
          <p:cNvSpPr/>
          <p:nvPr/>
        </p:nvSpPr>
        <p:spPr>
          <a:xfrm>
            <a:off x="8135938" y="4600575"/>
            <a:ext cx="825500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0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F1D02E0-11BB-4B56-AB7A-0C4C1F39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 dirty="0"/>
              <a:t>Phase 3 Sound Mat - EYFS</a:t>
            </a:r>
          </a:p>
        </p:txBody>
      </p:sp>
      <p:grpSp>
        <p:nvGrpSpPr>
          <p:cNvPr id="10243" name="Group 64">
            <a:extLst>
              <a:ext uri="{FF2B5EF4-FFF2-40B4-BE49-F238E27FC236}">
                <a16:creationId xmlns:a16="http://schemas.microsoft.com/office/drawing/2014/main" id="{AA193D3B-EB4A-4CDA-AFDE-2DECAE5E25C6}"/>
              </a:ext>
            </a:extLst>
          </p:cNvPr>
          <p:cNvGrpSpPr>
            <a:grpSpLocks/>
          </p:cNvGrpSpPr>
          <p:nvPr/>
        </p:nvGrpSpPr>
        <p:grpSpPr bwMode="auto">
          <a:xfrm>
            <a:off x="2874964" y="1544638"/>
            <a:ext cx="6442075" cy="4672012"/>
            <a:chOff x="1351711" y="1543983"/>
            <a:chExt cx="6441663" cy="4672259"/>
          </a:xfrm>
        </p:grpSpPr>
        <p:pic>
          <p:nvPicPr>
            <p:cNvPr id="10271" name="Picture 65">
              <a:extLst>
                <a:ext uri="{FF2B5EF4-FFF2-40B4-BE49-F238E27FC236}">
                  <a16:creationId xmlns:a16="http://schemas.microsoft.com/office/drawing/2014/main" id="{CBC6A245-8B15-4D2B-B8DC-ECE3F417E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8" t="12798" r="10091" b="7802"/>
            <a:stretch>
              <a:fillRect/>
            </a:stretch>
          </p:blipFill>
          <p:spPr bwMode="auto">
            <a:xfrm>
              <a:off x="1351711" y="1543983"/>
              <a:ext cx="6441662" cy="4520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EC14964-0102-44F0-A055-5373BAD006F0}"/>
                </a:ext>
              </a:extLst>
            </p:cNvPr>
            <p:cNvSpPr/>
            <p:nvPr/>
          </p:nvSpPr>
          <p:spPr>
            <a:xfrm>
              <a:off x="4085211" y="5293856"/>
              <a:ext cx="3708163" cy="922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DDE7F70-AA44-42E4-8780-907CBA5E9EF1}"/>
                </a:ext>
              </a:extLst>
            </p:cNvPr>
            <p:cNvSpPr/>
            <p:nvPr/>
          </p:nvSpPr>
          <p:spPr>
            <a:xfrm>
              <a:off x="2296213" y="5393874"/>
              <a:ext cx="220649" cy="147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7" name="Rounded Rectangle 40">
            <a:hlinkClick r:id="" action="ppaction://noaction">
              <a:snd r:embed="rId4" name="J.wav"/>
            </a:hlinkClick>
            <a:extLst>
              <a:ext uri="{FF2B5EF4-FFF2-40B4-BE49-F238E27FC236}">
                <a16:creationId xmlns:a16="http://schemas.microsoft.com/office/drawing/2014/main" id="{BDB8F885-2D0A-4630-B32C-9C06E59949FB}"/>
              </a:ext>
            </a:extLst>
          </p:cNvPr>
          <p:cNvSpPr/>
          <p:nvPr/>
        </p:nvSpPr>
        <p:spPr>
          <a:xfrm>
            <a:off x="2978150" y="1581150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ounded Rectangle 53">
            <a:hlinkClick r:id="" action="ppaction://noaction">
              <a:snd r:embed="rId5" name="V.wav"/>
            </a:hlinkClick>
            <a:extLst>
              <a:ext uri="{FF2B5EF4-FFF2-40B4-BE49-F238E27FC236}">
                <a16:creationId xmlns:a16="http://schemas.microsoft.com/office/drawing/2014/main" id="{0EBE3B99-D2D9-498A-85E5-DC4A7AFF6E6A}"/>
              </a:ext>
            </a:extLst>
          </p:cNvPr>
          <p:cNvSpPr/>
          <p:nvPr/>
        </p:nvSpPr>
        <p:spPr>
          <a:xfrm>
            <a:off x="3789363" y="158908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ounded Rectangle 54">
            <a:hlinkClick r:id="" action="ppaction://noaction">
              <a:snd r:embed="rId6" name="W_WH_.wav"/>
            </a:hlinkClick>
            <a:extLst>
              <a:ext uri="{FF2B5EF4-FFF2-40B4-BE49-F238E27FC236}">
                <a16:creationId xmlns:a16="http://schemas.microsoft.com/office/drawing/2014/main" id="{43757B9C-77F6-4637-B189-3CD1ED2ABAB1}"/>
              </a:ext>
            </a:extLst>
          </p:cNvPr>
          <p:cNvSpPr/>
          <p:nvPr/>
        </p:nvSpPr>
        <p:spPr>
          <a:xfrm>
            <a:off x="4606925" y="1581150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Rounded Rectangle 55">
            <a:hlinkClick r:id="" action="ppaction://noaction">
              <a:snd r:embed="rId7" name="X.wav"/>
            </a:hlinkClick>
            <a:extLst>
              <a:ext uri="{FF2B5EF4-FFF2-40B4-BE49-F238E27FC236}">
                <a16:creationId xmlns:a16="http://schemas.microsoft.com/office/drawing/2014/main" id="{99D6AFAD-8E1A-4C59-A6D4-15ED816BED9D}"/>
              </a:ext>
            </a:extLst>
          </p:cNvPr>
          <p:cNvSpPr/>
          <p:nvPr/>
        </p:nvSpPr>
        <p:spPr>
          <a:xfrm>
            <a:off x="5372100" y="1581150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ounded Rectangle 56">
            <a:hlinkClick r:id="" action="ppaction://noaction">
              <a:snd r:embed="rId8" name="Y.wav"/>
            </a:hlinkClick>
            <a:extLst>
              <a:ext uri="{FF2B5EF4-FFF2-40B4-BE49-F238E27FC236}">
                <a16:creationId xmlns:a16="http://schemas.microsoft.com/office/drawing/2014/main" id="{03540EE7-0876-49CA-9E56-0F3A6A4CC362}"/>
              </a:ext>
            </a:extLst>
          </p:cNvPr>
          <p:cNvSpPr/>
          <p:nvPr/>
        </p:nvSpPr>
        <p:spPr>
          <a:xfrm>
            <a:off x="6173788" y="158273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Rounded Rectangle 57">
            <a:hlinkClick r:id="" action="ppaction://noaction">
              <a:snd r:embed="rId9" name="Z.wav"/>
            </a:hlinkClick>
            <a:extLst>
              <a:ext uri="{FF2B5EF4-FFF2-40B4-BE49-F238E27FC236}">
                <a16:creationId xmlns:a16="http://schemas.microsoft.com/office/drawing/2014/main" id="{607EE978-33EF-4985-9468-0E55184465D0}"/>
              </a:ext>
            </a:extLst>
          </p:cNvPr>
          <p:cNvSpPr/>
          <p:nvPr/>
        </p:nvSpPr>
        <p:spPr>
          <a:xfrm>
            <a:off x="6959600" y="158273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Rounded Rectangle 58">
            <a:hlinkClick r:id="" action="ppaction://noaction">
              <a:snd r:embed="rId10" name="ZZ.wav"/>
            </a:hlinkClick>
            <a:extLst>
              <a:ext uri="{FF2B5EF4-FFF2-40B4-BE49-F238E27FC236}">
                <a16:creationId xmlns:a16="http://schemas.microsoft.com/office/drawing/2014/main" id="{FD5D275C-94EC-45F9-B5AB-986C44CB930D}"/>
              </a:ext>
            </a:extLst>
          </p:cNvPr>
          <p:cNvSpPr/>
          <p:nvPr/>
        </p:nvSpPr>
        <p:spPr>
          <a:xfrm>
            <a:off x="7732713" y="1585913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Rounded Rectangle 48">
            <a:hlinkClick r:id="" action="ppaction://noaction">
              <a:snd r:embed="rId11" name="Q_QU_.wav"/>
            </a:hlinkClick>
            <a:extLst>
              <a:ext uri="{FF2B5EF4-FFF2-40B4-BE49-F238E27FC236}">
                <a16:creationId xmlns:a16="http://schemas.microsoft.com/office/drawing/2014/main" id="{7662F8DC-231F-4F65-95A8-8C744483A520}"/>
              </a:ext>
            </a:extLst>
          </p:cNvPr>
          <p:cNvSpPr/>
          <p:nvPr/>
        </p:nvSpPr>
        <p:spPr>
          <a:xfrm>
            <a:off x="8518525" y="158908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Rounded Rectangle 35">
            <a:hlinkClick r:id="" action="ppaction://noaction">
              <a:snd r:embed="rId12" name="CH.wav"/>
            </a:hlinkClick>
            <a:extLst>
              <a:ext uri="{FF2B5EF4-FFF2-40B4-BE49-F238E27FC236}">
                <a16:creationId xmlns:a16="http://schemas.microsoft.com/office/drawing/2014/main" id="{50269D19-8053-4EB4-8515-9F38DB812358}"/>
              </a:ext>
            </a:extLst>
          </p:cNvPr>
          <p:cNvSpPr/>
          <p:nvPr/>
        </p:nvSpPr>
        <p:spPr>
          <a:xfrm>
            <a:off x="2978150" y="272573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Rounded Rectangle 49">
            <a:hlinkClick r:id="" action="ppaction://noaction">
              <a:snd r:embed="rId13" name="SH.wav"/>
            </a:hlinkClick>
            <a:extLst>
              <a:ext uri="{FF2B5EF4-FFF2-40B4-BE49-F238E27FC236}">
                <a16:creationId xmlns:a16="http://schemas.microsoft.com/office/drawing/2014/main" id="{BE52A356-776A-4711-B8A3-CD963B906185}"/>
              </a:ext>
            </a:extLst>
          </p:cNvPr>
          <p:cNvSpPr/>
          <p:nvPr/>
        </p:nvSpPr>
        <p:spPr>
          <a:xfrm>
            <a:off x="3790950" y="2730500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Rounded Rectangle 50">
            <a:hlinkClick r:id="" action="ppaction://noaction">
              <a:snd r:embed="rId14" name="TH.wav"/>
            </a:hlinkClick>
            <a:extLst>
              <a:ext uri="{FF2B5EF4-FFF2-40B4-BE49-F238E27FC236}">
                <a16:creationId xmlns:a16="http://schemas.microsoft.com/office/drawing/2014/main" id="{743E424E-B44C-4AAD-83CA-1224C2525079}"/>
              </a:ext>
            </a:extLst>
          </p:cNvPr>
          <p:cNvSpPr/>
          <p:nvPr/>
        </p:nvSpPr>
        <p:spPr>
          <a:xfrm>
            <a:off x="4556125" y="2724150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Rounded Rectangle 41">
            <a:hlinkClick r:id="" action="ppaction://noaction">
              <a:snd r:embed="rId15" name="NG.wav"/>
            </a:hlinkClick>
            <a:extLst>
              <a:ext uri="{FF2B5EF4-FFF2-40B4-BE49-F238E27FC236}">
                <a16:creationId xmlns:a16="http://schemas.microsoft.com/office/drawing/2014/main" id="{0FFCBAD2-C90E-44F4-90F0-0ECC06028123}"/>
              </a:ext>
            </a:extLst>
          </p:cNvPr>
          <p:cNvSpPr/>
          <p:nvPr/>
        </p:nvSpPr>
        <p:spPr>
          <a:xfrm>
            <a:off x="5367338" y="273208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9" name="Rounded Rectangle 31">
            <a:hlinkClick r:id="" action="ppaction://noaction">
              <a:snd r:embed="rId16" name="AI_AY_.wav"/>
            </a:hlinkClick>
            <a:extLst>
              <a:ext uri="{FF2B5EF4-FFF2-40B4-BE49-F238E27FC236}">
                <a16:creationId xmlns:a16="http://schemas.microsoft.com/office/drawing/2014/main" id="{A2264D99-A057-4B75-9756-CB1E65524A42}"/>
              </a:ext>
            </a:extLst>
          </p:cNvPr>
          <p:cNvSpPr/>
          <p:nvPr/>
        </p:nvSpPr>
        <p:spPr>
          <a:xfrm>
            <a:off x="6173788" y="2735263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" name="Rounded Rectangle 37">
            <a:hlinkClick r:id="" action="ppaction://noaction">
              <a:snd r:embed="rId17" name="EE_EA_EY_.wav"/>
            </a:hlinkClick>
            <a:extLst>
              <a:ext uri="{FF2B5EF4-FFF2-40B4-BE49-F238E27FC236}">
                <a16:creationId xmlns:a16="http://schemas.microsoft.com/office/drawing/2014/main" id="{9E532FDA-8582-4C8F-8EA8-BDC1734C7A66}"/>
              </a:ext>
            </a:extLst>
          </p:cNvPr>
          <p:cNvSpPr/>
          <p:nvPr/>
        </p:nvSpPr>
        <p:spPr>
          <a:xfrm>
            <a:off x="6958013" y="272573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1" name="Rounded Rectangle 39">
            <a:hlinkClick r:id="" action="ppaction://noaction">
              <a:snd r:embed="rId18" name="IE_IGH_I-E_.wav"/>
            </a:hlinkClick>
            <a:extLst>
              <a:ext uri="{FF2B5EF4-FFF2-40B4-BE49-F238E27FC236}">
                <a16:creationId xmlns:a16="http://schemas.microsoft.com/office/drawing/2014/main" id="{1D3D9344-AF51-4421-B9BF-108425313104}"/>
              </a:ext>
            </a:extLst>
          </p:cNvPr>
          <p:cNvSpPr/>
          <p:nvPr/>
        </p:nvSpPr>
        <p:spPr>
          <a:xfrm>
            <a:off x="7756525" y="272573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2" name="Rounded Rectangle 42">
            <a:hlinkClick r:id="" action="ppaction://noaction">
              <a:snd r:embed="rId19" name="OA_OE_O-E_.wav"/>
            </a:hlinkClick>
            <a:extLst>
              <a:ext uri="{FF2B5EF4-FFF2-40B4-BE49-F238E27FC236}">
                <a16:creationId xmlns:a16="http://schemas.microsoft.com/office/drawing/2014/main" id="{DC8CD49B-8FAC-4878-96A7-9CD143EB5D9F}"/>
              </a:ext>
            </a:extLst>
          </p:cNvPr>
          <p:cNvSpPr/>
          <p:nvPr/>
        </p:nvSpPr>
        <p:spPr>
          <a:xfrm>
            <a:off x="8539163" y="272573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" name="Rounded Rectangle 44">
            <a:hlinkClick r:id="" action="ppaction://noaction">
              <a:snd r:embed="rId20" name="OO_Long_.wav"/>
            </a:hlinkClick>
            <a:extLst>
              <a:ext uri="{FF2B5EF4-FFF2-40B4-BE49-F238E27FC236}">
                <a16:creationId xmlns:a16="http://schemas.microsoft.com/office/drawing/2014/main" id="{8BC37CC8-492B-4EB1-A963-6EDD7F85EACC}"/>
              </a:ext>
            </a:extLst>
          </p:cNvPr>
          <p:cNvSpPr/>
          <p:nvPr/>
        </p:nvSpPr>
        <p:spPr>
          <a:xfrm>
            <a:off x="2990850" y="381793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" name="Rounded Rectangle 45">
            <a:hlinkClick r:id="" action="ppaction://noaction">
              <a:snd r:embed="rId21" name="OO_Short_.wav"/>
            </a:hlinkClick>
            <a:extLst>
              <a:ext uri="{FF2B5EF4-FFF2-40B4-BE49-F238E27FC236}">
                <a16:creationId xmlns:a16="http://schemas.microsoft.com/office/drawing/2014/main" id="{EFC4B815-384A-48A3-A70D-72B58D22C89F}"/>
              </a:ext>
            </a:extLst>
          </p:cNvPr>
          <p:cNvSpPr/>
          <p:nvPr/>
        </p:nvSpPr>
        <p:spPr>
          <a:xfrm>
            <a:off x="3789363" y="382428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5" name="Rounded Rectangle 34">
            <a:hlinkClick r:id="" action="ppaction://noaction">
              <a:snd r:embed="rId22" name="AR.wav"/>
            </a:hlinkClick>
            <a:extLst>
              <a:ext uri="{FF2B5EF4-FFF2-40B4-BE49-F238E27FC236}">
                <a16:creationId xmlns:a16="http://schemas.microsoft.com/office/drawing/2014/main" id="{406B75E5-D8C5-4E83-9EAF-67B18604D648}"/>
              </a:ext>
            </a:extLst>
          </p:cNvPr>
          <p:cNvSpPr/>
          <p:nvPr/>
        </p:nvSpPr>
        <p:spPr>
          <a:xfrm>
            <a:off x="4583113" y="382428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6" name="Rounded Rectangle 46">
            <a:hlinkClick r:id="" action="ppaction://noaction">
              <a:snd r:embed="rId23" name="OR_AU_AW_.wav"/>
            </a:hlinkClick>
            <a:extLst>
              <a:ext uri="{FF2B5EF4-FFF2-40B4-BE49-F238E27FC236}">
                <a16:creationId xmlns:a16="http://schemas.microsoft.com/office/drawing/2014/main" id="{3A51E1F9-785C-4D2F-8ED3-C5AC5E5D020E}"/>
              </a:ext>
            </a:extLst>
          </p:cNvPr>
          <p:cNvSpPr/>
          <p:nvPr/>
        </p:nvSpPr>
        <p:spPr>
          <a:xfrm>
            <a:off x="5360988" y="3808413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7" name="Rounded Rectangle 51">
            <a:hlinkClick r:id="" action="ppaction://noaction">
              <a:snd r:embed="rId24" name="ER_IR_UR_.wav"/>
            </a:hlinkClick>
            <a:extLst>
              <a:ext uri="{FF2B5EF4-FFF2-40B4-BE49-F238E27FC236}">
                <a16:creationId xmlns:a16="http://schemas.microsoft.com/office/drawing/2014/main" id="{35BEDD4E-356B-42E1-9032-9A2D5E5BBCF1}"/>
              </a:ext>
            </a:extLst>
          </p:cNvPr>
          <p:cNvSpPr/>
          <p:nvPr/>
        </p:nvSpPr>
        <p:spPr>
          <a:xfrm>
            <a:off x="6180138" y="3806825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8" name="Rounded Rectangle 47">
            <a:hlinkClick r:id="" action="ppaction://noaction">
              <a:snd r:embed="rId25" name="OU_OW_.wav"/>
            </a:hlinkClick>
            <a:extLst>
              <a:ext uri="{FF2B5EF4-FFF2-40B4-BE49-F238E27FC236}">
                <a16:creationId xmlns:a16="http://schemas.microsoft.com/office/drawing/2014/main" id="{4FAAAAA6-4F6D-45DD-8D1F-10AD74301ABB}"/>
              </a:ext>
            </a:extLst>
          </p:cNvPr>
          <p:cNvSpPr/>
          <p:nvPr/>
        </p:nvSpPr>
        <p:spPr>
          <a:xfrm>
            <a:off x="6965950" y="3808413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9" name="Rounded Rectangle 43">
            <a:hlinkClick r:id="" action="ppaction://noaction">
              <a:snd r:embed="rId26" name="OI_OY_.wav"/>
            </a:hlinkClick>
            <a:extLst>
              <a:ext uri="{FF2B5EF4-FFF2-40B4-BE49-F238E27FC236}">
                <a16:creationId xmlns:a16="http://schemas.microsoft.com/office/drawing/2014/main" id="{A261099A-3257-4322-ACFF-63F9EA89611C}"/>
              </a:ext>
            </a:extLst>
          </p:cNvPr>
          <p:cNvSpPr/>
          <p:nvPr/>
        </p:nvSpPr>
        <p:spPr>
          <a:xfrm>
            <a:off x="7739063" y="3808413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0" name="Rounded Rectangle 36">
            <a:hlinkClick r:id="" action="ppaction://noaction">
              <a:snd r:embed="rId27" name="EAR.wav"/>
            </a:hlinkClick>
            <a:extLst>
              <a:ext uri="{FF2B5EF4-FFF2-40B4-BE49-F238E27FC236}">
                <a16:creationId xmlns:a16="http://schemas.microsoft.com/office/drawing/2014/main" id="{01FA56B8-0D34-4C67-8C36-4A5046B63FE6}"/>
              </a:ext>
            </a:extLst>
          </p:cNvPr>
          <p:cNvSpPr/>
          <p:nvPr/>
        </p:nvSpPr>
        <p:spPr>
          <a:xfrm>
            <a:off x="8523288" y="3811588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1" name="Rounded Rectangle 33">
            <a:hlinkClick r:id="" action="ppaction://noaction">
              <a:snd r:embed="rId28" name="AIR.wav"/>
            </a:hlinkClick>
            <a:extLst>
              <a:ext uri="{FF2B5EF4-FFF2-40B4-BE49-F238E27FC236}">
                <a16:creationId xmlns:a16="http://schemas.microsoft.com/office/drawing/2014/main" id="{0B568110-3545-46DB-B317-CC5A1BCD448D}"/>
              </a:ext>
            </a:extLst>
          </p:cNvPr>
          <p:cNvSpPr/>
          <p:nvPr/>
        </p:nvSpPr>
        <p:spPr>
          <a:xfrm>
            <a:off x="2986088" y="4962525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2" name="Rounded Rectangle 52">
            <a:hlinkClick r:id="" action="ppaction://noaction">
              <a:snd r:embed="rId29" name="URE.wav"/>
            </a:hlinkClick>
            <a:extLst>
              <a:ext uri="{FF2B5EF4-FFF2-40B4-BE49-F238E27FC236}">
                <a16:creationId xmlns:a16="http://schemas.microsoft.com/office/drawing/2014/main" id="{B1DA8634-7431-4802-BB44-8D29A8C8D7F7}"/>
              </a:ext>
            </a:extLst>
          </p:cNvPr>
          <p:cNvSpPr/>
          <p:nvPr/>
        </p:nvSpPr>
        <p:spPr>
          <a:xfrm>
            <a:off x="3786188" y="4957763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" name="Rounded Rectangle 38">
            <a:hlinkClick r:id="" action="ppaction://noaction">
              <a:snd r:embed="rId24" name="ER_IR_UR_.wav"/>
            </a:hlinkClick>
            <a:extLst>
              <a:ext uri="{FF2B5EF4-FFF2-40B4-BE49-F238E27FC236}">
                <a16:creationId xmlns:a16="http://schemas.microsoft.com/office/drawing/2014/main" id="{61EC12C3-12A7-4AAA-8A9A-30EFF1DC122F}"/>
              </a:ext>
            </a:extLst>
          </p:cNvPr>
          <p:cNvSpPr/>
          <p:nvPr/>
        </p:nvSpPr>
        <p:spPr>
          <a:xfrm>
            <a:off x="4567238" y="4953000"/>
            <a:ext cx="685800" cy="10668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2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1C21029-3242-4E34-8B77-9A378582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 dirty="0"/>
              <a:t>Phase 5 Sound Mat – Y1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6C1FC38-42D0-4C76-8AF3-56CF2EC17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1" y="1598614"/>
            <a:ext cx="77755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>
            <a:extLst>
              <a:ext uri="{FF2B5EF4-FFF2-40B4-BE49-F238E27FC236}">
                <a16:creationId xmlns:a16="http://schemas.microsoft.com/office/drawing/2014/main" id="{44E1CA42-EB0B-4243-9F53-294A5FF33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1790700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ay</a:t>
            </a: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4D8A088D-4D60-4649-B5C2-193BB0138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790700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ou</a:t>
            </a: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C4194FC6-E4D0-4CB1-9B1F-DF039E61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1790700"/>
            <a:ext cx="51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ie</a:t>
            </a:r>
          </a:p>
        </p:txBody>
      </p:sp>
      <p:sp>
        <p:nvSpPr>
          <p:cNvPr id="11271" name="TextBox 7">
            <a:extLst>
              <a:ext uri="{FF2B5EF4-FFF2-40B4-BE49-F238E27FC236}">
                <a16:creationId xmlns:a16="http://schemas.microsoft.com/office/drawing/2014/main" id="{5ED58B2C-D81B-40AB-A92D-36029AD3A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013" y="1790700"/>
            <a:ext cx="51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ea</a:t>
            </a:r>
          </a:p>
        </p:txBody>
      </p:sp>
      <p:sp>
        <p:nvSpPr>
          <p:cNvPr id="11272" name="TextBox 8">
            <a:extLst>
              <a:ext uri="{FF2B5EF4-FFF2-40B4-BE49-F238E27FC236}">
                <a16:creationId xmlns:a16="http://schemas.microsoft.com/office/drawing/2014/main" id="{EFCFB716-D109-42DF-B1A4-A49AAF00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1" y="1790700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oy</a:t>
            </a:r>
          </a:p>
        </p:txBody>
      </p:sp>
      <p:sp>
        <p:nvSpPr>
          <p:cNvPr id="11273" name="TextBox 9">
            <a:extLst>
              <a:ext uri="{FF2B5EF4-FFF2-40B4-BE49-F238E27FC236}">
                <a16:creationId xmlns:a16="http://schemas.microsoft.com/office/drawing/2014/main" id="{B2537F48-2799-4E92-9359-4121ECA6A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926" y="1790700"/>
            <a:ext cx="512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ir</a:t>
            </a:r>
          </a:p>
        </p:txBody>
      </p:sp>
      <p:sp>
        <p:nvSpPr>
          <p:cNvPr id="11274" name="TextBox 10">
            <a:extLst>
              <a:ext uri="{FF2B5EF4-FFF2-40B4-BE49-F238E27FC236}">
                <a16:creationId xmlns:a16="http://schemas.microsoft.com/office/drawing/2014/main" id="{413CCD12-3648-4C9D-A626-5E36B520E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426" y="1790700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ue</a:t>
            </a:r>
          </a:p>
        </p:txBody>
      </p:sp>
      <p:sp>
        <p:nvSpPr>
          <p:cNvPr id="11275" name="TextBox 11">
            <a:extLst>
              <a:ext uri="{FF2B5EF4-FFF2-40B4-BE49-F238E27FC236}">
                <a16:creationId xmlns:a16="http://schemas.microsoft.com/office/drawing/2014/main" id="{E921E9C4-EB9D-4973-8D6E-53DF45597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976" y="1790700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ue</a:t>
            </a:r>
          </a:p>
        </p:txBody>
      </p:sp>
      <p:sp>
        <p:nvSpPr>
          <p:cNvPr id="11276" name="TextBox 12">
            <a:extLst>
              <a:ext uri="{FF2B5EF4-FFF2-40B4-BE49-F238E27FC236}">
                <a16:creationId xmlns:a16="http://schemas.microsoft.com/office/drawing/2014/main" id="{C7D2F000-6022-4B87-8DE2-EC994A286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9" y="3175000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aw</a:t>
            </a:r>
          </a:p>
        </p:txBody>
      </p:sp>
      <p:sp>
        <p:nvSpPr>
          <p:cNvPr id="11277" name="TextBox 13">
            <a:extLst>
              <a:ext uri="{FF2B5EF4-FFF2-40B4-BE49-F238E27FC236}">
                <a16:creationId xmlns:a16="http://schemas.microsoft.com/office/drawing/2014/main" id="{D0998616-CFE1-4B8E-A7C3-12751A58C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4" y="3175000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wh</a:t>
            </a:r>
          </a:p>
        </p:txBody>
      </p:sp>
      <p:sp>
        <p:nvSpPr>
          <p:cNvPr id="11278" name="TextBox 14">
            <a:extLst>
              <a:ext uri="{FF2B5EF4-FFF2-40B4-BE49-F238E27FC236}">
                <a16:creationId xmlns:a16="http://schemas.microsoft.com/office/drawing/2014/main" id="{8BB28529-0D58-4389-9533-C0A109144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3175000"/>
            <a:ext cx="51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ph</a:t>
            </a:r>
          </a:p>
        </p:txBody>
      </p:sp>
      <p:sp>
        <p:nvSpPr>
          <p:cNvPr id="11279" name="TextBox 15">
            <a:extLst>
              <a:ext uri="{FF2B5EF4-FFF2-40B4-BE49-F238E27FC236}">
                <a16:creationId xmlns:a16="http://schemas.microsoft.com/office/drawing/2014/main" id="{19F5333D-4986-47E6-9270-9646C927A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3175000"/>
            <a:ext cx="512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ew</a:t>
            </a:r>
          </a:p>
        </p:txBody>
      </p:sp>
      <p:sp>
        <p:nvSpPr>
          <p:cNvPr id="11280" name="TextBox 16">
            <a:extLst>
              <a:ext uri="{FF2B5EF4-FFF2-40B4-BE49-F238E27FC236}">
                <a16:creationId xmlns:a16="http://schemas.microsoft.com/office/drawing/2014/main" id="{69CE737A-7F01-4B0E-B439-D84AE7E2C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1" y="3175000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ew</a:t>
            </a:r>
          </a:p>
        </p:txBody>
      </p:sp>
      <p:sp>
        <p:nvSpPr>
          <p:cNvPr id="11281" name="TextBox 17">
            <a:extLst>
              <a:ext uri="{FF2B5EF4-FFF2-40B4-BE49-F238E27FC236}">
                <a16:creationId xmlns:a16="http://schemas.microsoft.com/office/drawing/2014/main" id="{26804D0F-76D3-44CD-A32A-AA0501BC2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01" y="3175000"/>
            <a:ext cx="512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oe</a:t>
            </a:r>
          </a:p>
        </p:txBody>
      </p:sp>
      <p:sp>
        <p:nvSpPr>
          <p:cNvPr id="11282" name="TextBox 18">
            <a:extLst>
              <a:ext uri="{FF2B5EF4-FFF2-40B4-BE49-F238E27FC236}">
                <a16:creationId xmlns:a16="http://schemas.microsoft.com/office/drawing/2014/main" id="{7A8B83C1-FF9A-47DA-93D9-CD3FB7353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1" y="3175000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au</a:t>
            </a:r>
          </a:p>
        </p:txBody>
      </p:sp>
      <p:sp>
        <p:nvSpPr>
          <p:cNvPr id="11283" name="TextBox 19">
            <a:extLst>
              <a:ext uri="{FF2B5EF4-FFF2-40B4-BE49-F238E27FC236}">
                <a16:creationId xmlns:a16="http://schemas.microsoft.com/office/drawing/2014/main" id="{C57DBDED-B9F5-4D14-884C-FCE8EA9A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451" y="3175000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ey</a:t>
            </a:r>
          </a:p>
        </p:txBody>
      </p:sp>
      <p:sp>
        <p:nvSpPr>
          <p:cNvPr id="11284" name="TextBox 20">
            <a:extLst>
              <a:ext uri="{FF2B5EF4-FFF2-40B4-BE49-F238E27FC236}">
                <a16:creationId xmlns:a16="http://schemas.microsoft.com/office/drawing/2014/main" id="{B20912E2-450F-437A-9EC0-A7AEB736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1" y="4551364"/>
            <a:ext cx="512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a-e</a:t>
            </a:r>
          </a:p>
        </p:txBody>
      </p:sp>
      <p:sp>
        <p:nvSpPr>
          <p:cNvPr id="11285" name="TextBox 21">
            <a:extLst>
              <a:ext uri="{FF2B5EF4-FFF2-40B4-BE49-F238E27FC236}">
                <a16:creationId xmlns:a16="http://schemas.microsoft.com/office/drawing/2014/main" id="{5D3126C5-B7D5-4C25-809E-5CE447988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6" y="4551364"/>
            <a:ext cx="51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e-e</a:t>
            </a:r>
          </a:p>
        </p:txBody>
      </p:sp>
      <p:sp>
        <p:nvSpPr>
          <p:cNvPr id="11286" name="TextBox 22">
            <a:extLst>
              <a:ext uri="{FF2B5EF4-FFF2-40B4-BE49-F238E27FC236}">
                <a16:creationId xmlns:a16="http://schemas.microsoft.com/office/drawing/2014/main" id="{76EDF6FD-7452-410F-853E-2F4193445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9" y="4551364"/>
            <a:ext cx="51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i-e</a:t>
            </a:r>
          </a:p>
        </p:txBody>
      </p:sp>
      <p:sp>
        <p:nvSpPr>
          <p:cNvPr id="11287" name="TextBox 23">
            <a:extLst>
              <a:ext uri="{FF2B5EF4-FFF2-40B4-BE49-F238E27FC236}">
                <a16:creationId xmlns:a16="http://schemas.microsoft.com/office/drawing/2014/main" id="{879F4BFE-5641-4678-A813-E958573D2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4551364"/>
            <a:ext cx="51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o-e</a:t>
            </a:r>
          </a:p>
        </p:txBody>
      </p:sp>
      <p:sp>
        <p:nvSpPr>
          <p:cNvPr id="11288" name="TextBox 24">
            <a:extLst>
              <a:ext uri="{FF2B5EF4-FFF2-40B4-BE49-F238E27FC236}">
                <a16:creationId xmlns:a16="http://schemas.microsoft.com/office/drawing/2014/main" id="{ECB03D92-2588-4F5F-BFD7-FCBBDCB89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4551364"/>
            <a:ext cx="512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u-e</a:t>
            </a:r>
          </a:p>
        </p:txBody>
      </p:sp>
      <p:sp>
        <p:nvSpPr>
          <p:cNvPr id="11289" name="TextBox 25">
            <a:extLst>
              <a:ext uri="{FF2B5EF4-FFF2-40B4-BE49-F238E27FC236}">
                <a16:creationId xmlns:a16="http://schemas.microsoft.com/office/drawing/2014/main" id="{97EE8BF8-C4A2-4713-9D23-A54A38C53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6" y="4551364"/>
            <a:ext cx="51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u-e</a:t>
            </a:r>
          </a:p>
        </p:txBody>
      </p:sp>
      <p:sp>
        <p:nvSpPr>
          <p:cNvPr id="27" name="Rounded Rectangle 26">
            <a:hlinkClick r:id="" action="ppaction://noaction">
              <a:snd r:embed="rId4" name="AI_AY_.wav"/>
            </a:hlinkClick>
            <a:extLst>
              <a:ext uri="{FF2B5EF4-FFF2-40B4-BE49-F238E27FC236}">
                <a16:creationId xmlns:a16="http://schemas.microsoft.com/office/drawing/2014/main" id="{A974949B-D50D-46C0-B698-2E335F678334}"/>
              </a:ext>
            </a:extLst>
          </p:cNvPr>
          <p:cNvSpPr/>
          <p:nvPr/>
        </p:nvSpPr>
        <p:spPr>
          <a:xfrm>
            <a:off x="2243138" y="1660526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8" name="Rounded Rectangle 27">
            <a:hlinkClick r:id="" action="ppaction://noaction">
              <a:snd r:embed="rId5" name="OU_OW_.wav"/>
            </a:hlinkClick>
            <a:extLst>
              <a:ext uri="{FF2B5EF4-FFF2-40B4-BE49-F238E27FC236}">
                <a16:creationId xmlns:a16="http://schemas.microsoft.com/office/drawing/2014/main" id="{2B3AADAE-EDBE-47F5-B4F4-1EBF8EFCE43A}"/>
              </a:ext>
            </a:extLst>
          </p:cNvPr>
          <p:cNvSpPr/>
          <p:nvPr/>
        </p:nvSpPr>
        <p:spPr>
          <a:xfrm>
            <a:off x="3219450" y="1660526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9" name="Rounded Rectangle 28">
            <a:hlinkClick r:id="" action="ppaction://noaction">
              <a:snd r:embed="rId6" name="IE_IGH_I-E_.wav"/>
            </a:hlinkClick>
            <a:extLst>
              <a:ext uri="{FF2B5EF4-FFF2-40B4-BE49-F238E27FC236}">
                <a16:creationId xmlns:a16="http://schemas.microsoft.com/office/drawing/2014/main" id="{794F05E2-5419-4309-AAD7-70C9C7E60626}"/>
              </a:ext>
            </a:extLst>
          </p:cNvPr>
          <p:cNvSpPr/>
          <p:nvPr/>
        </p:nvSpPr>
        <p:spPr>
          <a:xfrm>
            <a:off x="4164013" y="1660526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0" name="Rounded Rectangle 29">
            <a:hlinkClick r:id="" action="ppaction://noaction">
              <a:snd r:embed="rId7" name="EE_EA_EY_.wav"/>
            </a:hlinkClick>
            <a:extLst>
              <a:ext uri="{FF2B5EF4-FFF2-40B4-BE49-F238E27FC236}">
                <a16:creationId xmlns:a16="http://schemas.microsoft.com/office/drawing/2014/main" id="{20AD680E-780E-48D5-90F8-58777758208D}"/>
              </a:ext>
            </a:extLst>
          </p:cNvPr>
          <p:cNvSpPr/>
          <p:nvPr/>
        </p:nvSpPr>
        <p:spPr>
          <a:xfrm>
            <a:off x="5141913" y="1652588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1" name="Rounded Rectangle 30">
            <a:hlinkClick r:id="" action="ppaction://noaction">
              <a:snd r:embed="rId8" name="OI_OY_.wav"/>
            </a:hlinkClick>
            <a:extLst>
              <a:ext uri="{FF2B5EF4-FFF2-40B4-BE49-F238E27FC236}">
                <a16:creationId xmlns:a16="http://schemas.microsoft.com/office/drawing/2014/main" id="{EE1221B9-8119-46C2-8E15-D97216F6576F}"/>
              </a:ext>
            </a:extLst>
          </p:cNvPr>
          <p:cNvSpPr/>
          <p:nvPr/>
        </p:nvSpPr>
        <p:spPr>
          <a:xfrm>
            <a:off x="6118226" y="1652588"/>
            <a:ext cx="823913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2" name="Rounded Rectangle 31">
            <a:hlinkClick r:id="" action="ppaction://noaction">
              <a:snd r:embed="rId9" name="ER_IR_UR_.wav"/>
            </a:hlinkClick>
            <a:extLst>
              <a:ext uri="{FF2B5EF4-FFF2-40B4-BE49-F238E27FC236}">
                <a16:creationId xmlns:a16="http://schemas.microsoft.com/office/drawing/2014/main" id="{84FDD029-66E3-4749-ABA4-DB58113E3850}"/>
              </a:ext>
            </a:extLst>
          </p:cNvPr>
          <p:cNvSpPr/>
          <p:nvPr/>
        </p:nvSpPr>
        <p:spPr>
          <a:xfrm>
            <a:off x="7113588" y="1652588"/>
            <a:ext cx="823912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" name="Rounded Rectangle 32">
            <a:hlinkClick r:id="" action="ppaction://noaction">
              <a:snd r:embed="rId10" name="OO_Long_.wav"/>
            </a:hlinkClick>
            <a:extLst>
              <a:ext uri="{FF2B5EF4-FFF2-40B4-BE49-F238E27FC236}">
                <a16:creationId xmlns:a16="http://schemas.microsoft.com/office/drawing/2014/main" id="{02000652-2D8F-4693-9794-8F2D41768504}"/>
              </a:ext>
            </a:extLst>
          </p:cNvPr>
          <p:cNvSpPr/>
          <p:nvPr/>
        </p:nvSpPr>
        <p:spPr>
          <a:xfrm>
            <a:off x="8072438" y="1639888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4" name="Rounded Rectangle 33">
            <a:hlinkClick r:id="" action="ppaction://noaction">
              <a:snd r:embed="rId11" name="U-E.wav"/>
            </a:hlinkClick>
            <a:extLst>
              <a:ext uri="{FF2B5EF4-FFF2-40B4-BE49-F238E27FC236}">
                <a16:creationId xmlns:a16="http://schemas.microsoft.com/office/drawing/2014/main" id="{17262EBA-CFE2-4CB6-BA35-2018776C3F71}"/>
              </a:ext>
            </a:extLst>
          </p:cNvPr>
          <p:cNvSpPr/>
          <p:nvPr/>
        </p:nvSpPr>
        <p:spPr>
          <a:xfrm>
            <a:off x="9026526" y="1643063"/>
            <a:ext cx="823913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5" name="Rounded Rectangle 34">
            <a:hlinkClick r:id="" action="ppaction://noaction">
              <a:snd r:embed="rId12" name="OR_AU_AW_.wav"/>
            </a:hlinkClick>
            <a:extLst>
              <a:ext uri="{FF2B5EF4-FFF2-40B4-BE49-F238E27FC236}">
                <a16:creationId xmlns:a16="http://schemas.microsoft.com/office/drawing/2014/main" id="{F6A1203F-B5C3-4FED-A5C5-083571393FD1}"/>
              </a:ext>
            </a:extLst>
          </p:cNvPr>
          <p:cNvSpPr/>
          <p:nvPr/>
        </p:nvSpPr>
        <p:spPr>
          <a:xfrm>
            <a:off x="2243138" y="3063876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6" name="Rounded Rectangle 35">
            <a:hlinkClick r:id="" action="ppaction://noaction">
              <a:snd r:embed="rId13" name="W_WH_.wav"/>
            </a:hlinkClick>
            <a:extLst>
              <a:ext uri="{FF2B5EF4-FFF2-40B4-BE49-F238E27FC236}">
                <a16:creationId xmlns:a16="http://schemas.microsoft.com/office/drawing/2014/main" id="{9F7F25F5-4FB7-4485-96E1-F04F40079F8C}"/>
              </a:ext>
            </a:extLst>
          </p:cNvPr>
          <p:cNvSpPr/>
          <p:nvPr/>
        </p:nvSpPr>
        <p:spPr>
          <a:xfrm>
            <a:off x="3219450" y="3063876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7" name="Rounded Rectangle 36">
            <a:hlinkClick r:id="" action="ppaction://noaction">
              <a:snd r:embed="rId14" name="F.wav"/>
            </a:hlinkClick>
            <a:extLst>
              <a:ext uri="{FF2B5EF4-FFF2-40B4-BE49-F238E27FC236}">
                <a16:creationId xmlns:a16="http://schemas.microsoft.com/office/drawing/2014/main" id="{20673861-A2D6-4672-B240-5CFAF658B0D1}"/>
              </a:ext>
            </a:extLst>
          </p:cNvPr>
          <p:cNvSpPr/>
          <p:nvPr/>
        </p:nvSpPr>
        <p:spPr>
          <a:xfrm>
            <a:off x="4164013" y="3063876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8" name="Rounded Rectangle 37">
            <a:hlinkClick r:id="" action="ppaction://noaction">
              <a:snd r:embed="rId11" name="U-E.wav"/>
            </a:hlinkClick>
            <a:extLst>
              <a:ext uri="{FF2B5EF4-FFF2-40B4-BE49-F238E27FC236}">
                <a16:creationId xmlns:a16="http://schemas.microsoft.com/office/drawing/2014/main" id="{2E433F76-E71F-47E5-8771-D93F320C384C}"/>
              </a:ext>
            </a:extLst>
          </p:cNvPr>
          <p:cNvSpPr/>
          <p:nvPr/>
        </p:nvSpPr>
        <p:spPr>
          <a:xfrm>
            <a:off x="5141913" y="3054350"/>
            <a:ext cx="825500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0" name="Rounded Rectangle 39">
            <a:hlinkClick r:id="" action="ppaction://noaction">
              <a:snd r:embed="rId15" name="OA_OE_O-E_.wav"/>
            </a:hlinkClick>
            <a:extLst>
              <a:ext uri="{FF2B5EF4-FFF2-40B4-BE49-F238E27FC236}">
                <a16:creationId xmlns:a16="http://schemas.microsoft.com/office/drawing/2014/main" id="{368F7474-A3AD-4002-9CDA-650764044B4B}"/>
              </a:ext>
            </a:extLst>
          </p:cNvPr>
          <p:cNvSpPr/>
          <p:nvPr/>
        </p:nvSpPr>
        <p:spPr>
          <a:xfrm>
            <a:off x="7113588" y="3063876"/>
            <a:ext cx="823912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1" name="Rounded Rectangle 40">
            <a:hlinkClick r:id="" action="ppaction://noaction">
              <a:snd r:embed="rId12" name="OR_AU_AW_.wav"/>
            </a:hlinkClick>
            <a:extLst>
              <a:ext uri="{FF2B5EF4-FFF2-40B4-BE49-F238E27FC236}">
                <a16:creationId xmlns:a16="http://schemas.microsoft.com/office/drawing/2014/main" id="{C84F064D-9E5A-4C71-86A2-158F0804554D}"/>
              </a:ext>
            </a:extLst>
          </p:cNvPr>
          <p:cNvSpPr/>
          <p:nvPr/>
        </p:nvSpPr>
        <p:spPr>
          <a:xfrm>
            <a:off x="8072438" y="3051176"/>
            <a:ext cx="825500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2" name="Rounded Rectangle 41">
            <a:hlinkClick r:id="" action="ppaction://noaction">
              <a:snd r:embed="rId7" name="EE_EA_EY_.wav"/>
            </a:hlinkClick>
            <a:extLst>
              <a:ext uri="{FF2B5EF4-FFF2-40B4-BE49-F238E27FC236}">
                <a16:creationId xmlns:a16="http://schemas.microsoft.com/office/drawing/2014/main" id="{BB96FBDC-94AD-4F72-905D-498F1A5AFCAB}"/>
              </a:ext>
            </a:extLst>
          </p:cNvPr>
          <p:cNvSpPr/>
          <p:nvPr/>
        </p:nvSpPr>
        <p:spPr>
          <a:xfrm>
            <a:off x="9034463" y="3054350"/>
            <a:ext cx="825500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3" name="Rounded Rectangle 42">
            <a:hlinkClick r:id="" action="ppaction://noaction">
              <a:snd r:embed="rId16" name="EW.wav"/>
            </a:hlinkClick>
            <a:extLst>
              <a:ext uri="{FF2B5EF4-FFF2-40B4-BE49-F238E27FC236}">
                <a16:creationId xmlns:a16="http://schemas.microsoft.com/office/drawing/2014/main" id="{82EFD292-BD6E-47DC-B1FA-7DF3C581FE6F}"/>
              </a:ext>
            </a:extLst>
          </p:cNvPr>
          <p:cNvSpPr/>
          <p:nvPr/>
        </p:nvSpPr>
        <p:spPr>
          <a:xfrm>
            <a:off x="6126163" y="3059113"/>
            <a:ext cx="825500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4" name="Rounded Rectangle 43">
            <a:hlinkClick r:id="" action="ppaction://noaction">
              <a:snd r:embed="rId17" name="A-E.wav"/>
            </a:hlinkClick>
            <a:extLst>
              <a:ext uri="{FF2B5EF4-FFF2-40B4-BE49-F238E27FC236}">
                <a16:creationId xmlns:a16="http://schemas.microsoft.com/office/drawing/2014/main" id="{343042EE-4A1E-40A5-B12C-C60D54311C1C}"/>
              </a:ext>
            </a:extLst>
          </p:cNvPr>
          <p:cNvSpPr/>
          <p:nvPr/>
        </p:nvSpPr>
        <p:spPr>
          <a:xfrm>
            <a:off x="2241550" y="4452938"/>
            <a:ext cx="825500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5" name="Rounded Rectangle 44">
            <a:hlinkClick r:id="" action="ppaction://noaction">
              <a:snd r:embed="rId18" name="E-E.wav"/>
            </a:hlinkClick>
            <a:extLst>
              <a:ext uri="{FF2B5EF4-FFF2-40B4-BE49-F238E27FC236}">
                <a16:creationId xmlns:a16="http://schemas.microsoft.com/office/drawing/2014/main" id="{6C781171-1303-4E3B-8E8D-0259C7A31011}"/>
              </a:ext>
            </a:extLst>
          </p:cNvPr>
          <p:cNvSpPr/>
          <p:nvPr/>
        </p:nvSpPr>
        <p:spPr>
          <a:xfrm>
            <a:off x="3217863" y="4452938"/>
            <a:ext cx="823912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6" name="Rounded Rectangle 45">
            <a:hlinkClick r:id="" action="ppaction://noaction">
              <a:snd r:embed="rId6" name="IE_IGH_I-E_.wav"/>
            </a:hlinkClick>
            <a:extLst>
              <a:ext uri="{FF2B5EF4-FFF2-40B4-BE49-F238E27FC236}">
                <a16:creationId xmlns:a16="http://schemas.microsoft.com/office/drawing/2014/main" id="{053A2128-FB94-4C31-A00F-A80C6CEEAB6E}"/>
              </a:ext>
            </a:extLst>
          </p:cNvPr>
          <p:cNvSpPr/>
          <p:nvPr/>
        </p:nvSpPr>
        <p:spPr>
          <a:xfrm>
            <a:off x="4162426" y="4452938"/>
            <a:ext cx="823913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7" name="Rounded Rectangle 46">
            <a:hlinkClick r:id="" action="ppaction://noaction">
              <a:snd r:embed="rId15" name="OA_OE_O-E_.wav"/>
            </a:hlinkClick>
            <a:extLst>
              <a:ext uri="{FF2B5EF4-FFF2-40B4-BE49-F238E27FC236}">
                <a16:creationId xmlns:a16="http://schemas.microsoft.com/office/drawing/2014/main" id="{ABBC3C2C-EF27-4639-AF0C-F1B1051C8A94}"/>
              </a:ext>
            </a:extLst>
          </p:cNvPr>
          <p:cNvSpPr/>
          <p:nvPr/>
        </p:nvSpPr>
        <p:spPr>
          <a:xfrm>
            <a:off x="5140326" y="4445001"/>
            <a:ext cx="823913" cy="1281113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8" name="Rounded Rectangle 47">
            <a:hlinkClick r:id="" action="ppaction://noaction">
              <a:snd r:embed="rId11" name="U-E.wav"/>
            </a:hlinkClick>
            <a:extLst>
              <a:ext uri="{FF2B5EF4-FFF2-40B4-BE49-F238E27FC236}">
                <a16:creationId xmlns:a16="http://schemas.microsoft.com/office/drawing/2014/main" id="{0320C1A4-EC4A-472D-98D3-4995C6452035}"/>
              </a:ext>
            </a:extLst>
          </p:cNvPr>
          <p:cNvSpPr/>
          <p:nvPr/>
        </p:nvSpPr>
        <p:spPr>
          <a:xfrm>
            <a:off x="7110413" y="4452938"/>
            <a:ext cx="825500" cy="1282700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9" name="Rounded Rectangle 48">
            <a:hlinkClick r:id="" action="ppaction://noaction">
              <a:snd r:embed="rId10" name="OO_Long_.wav"/>
            </a:hlinkClick>
            <a:extLst>
              <a:ext uri="{FF2B5EF4-FFF2-40B4-BE49-F238E27FC236}">
                <a16:creationId xmlns:a16="http://schemas.microsoft.com/office/drawing/2014/main" id="{70484339-573F-4418-95CD-49FC6B388B27}"/>
              </a:ext>
            </a:extLst>
          </p:cNvPr>
          <p:cNvSpPr/>
          <p:nvPr/>
        </p:nvSpPr>
        <p:spPr>
          <a:xfrm>
            <a:off x="6124575" y="4449763"/>
            <a:ext cx="825500" cy="1281112"/>
          </a:xfrm>
          <a:prstGeom prst="roundRect">
            <a:avLst>
              <a:gd name="adj" fmla="val 10892"/>
            </a:avLst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6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5724-967E-4F30-91DE-289D4BFA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en-GB" dirty="0"/>
              <a:t>What does it sound like?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168DB-3A70-4F55-BC80-2F39F6553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66" y="816638"/>
            <a:ext cx="8763897" cy="60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272</Words>
  <Application>Microsoft Office PowerPoint</Application>
  <PresentationFormat>Widescreen</PresentationFormat>
  <Paragraphs>65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Twinkl</vt:lpstr>
      <vt:lpstr>Twinkl SemiBold</vt:lpstr>
      <vt:lpstr>Office Theme</vt:lpstr>
      <vt:lpstr>Phoneme pronunciation</vt:lpstr>
      <vt:lpstr>Click on the sounds to hear the correct pronunciation.  Make sure you are viewing in ‘slide show’ mode.</vt:lpstr>
      <vt:lpstr>Phase 2 Sound Mat - EYFS</vt:lpstr>
      <vt:lpstr>Phase 3 Sound Mat - EYFS</vt:lpstr>
      <vt:lpstr>Phase 5 Sound Mat – Y1</vt:lpstr>
      <vt:lpstr>What does it sound like?</vt:lpstr>
    </vt:vector>
  </TitlesOfParts>
  <Company>Springfield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Phoneme pronunciation</dc:title>
  <dc:creator>n.esser</dc:creator>
  <cp:lastModifiedBy>n.esser</cp:lastModifiedBy>
  <cp:revision>1</cp:revision>
  <dcterms:created xsi:type="dcterms:W3CDTF">2023-10-19T12:44:42Z</dcterms:created>
  <dcterms:modified xsi:type="dcterms:W3CDTF">2023-10-19T12:45:44Z</dcterms:modified>
</cp:coreProperties>
</file>