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265" r:id="rId2"/>
    <p:sldId id="377" r:id="rId3"/>
    <p:sldId id="385" r:id="rId4"/>
    <p:sldId id="392" r:id="rId5"/>
    <p:sldId id="391" r:id="rId6"/>
    <p:sldId id="380" r:id="rId7"/>
    <p:sldId id="388" r:id="rId8"/>
    <p:sldId id="389" r:id="rId9"/>
    <p:sldId id="390" r:id="rId10"/>
    <p:sldId id="394" r:id="rId11"/>
    <p:sldId id="405" r:id="rId12"/>
    <p:sldId id="406" r:id="rId13"/>
    <p:sldId id="407" r:id="rId14"/>
    <p:sldId id="358" r:id="rId15"/>
    <p:sldId id="393" r:id="rId16"/>
    <p:sldId id="365" r:id="rId17"/>
    <p:sldId id="398" r:id="rId18"/>
    <p:sldId id="408" r:id="rId19"/>
    <p:sldId id="321" r:id="rId20"/>
    <p:sldId id="361" r:id="rId21"/>
    <p:sldId id="414" r:id="rId22"/>
    <p:sldId id="363" r:id="rId23"/>
    <p:sldId id="400" r:id="rId24"/>
    <p:sldId id="364" r:id="rId25"/>
    <p:sldId id="410" r:id="rId26"/>
    <p:sldId id="411" r:id="rId27"/>
    <p:sldId id="333" r:id="rId28"/>
    <p:sldId id="413" r:id="rId29"/>
    <p:sldId id="276" r:id="rId30"/>
    <p:sldId id="401" r:id="rId31"/>
    <p:sldId id="409" r:id="rId32"/>
    <p:sldId id="367" r:id="rId33"/>
    <p:sldId id="370" r:id="rId34"/>
    <p:sldId id="412" r:id="rId35"/>
    <p:sldId id="368" r:id="rId36"/>
    <p:sldId id="402" r:id="rId37"/>
    <p:sldId id="399" r:id="rId3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lloyd" initials="k" lastIdx="1" clrIdx="0">
    <p:extLst>
      <p:ext uri="{19B8F6BF-5375-455C-9EA6-DF929625EA0E}">
        <p15:presenceInfo xmlns:p15="http://schemas.microsoft.com/office/powerpoint/2012/main" userId="k.lloy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39" autoAdjust="0"/>
    <p:restoredTop sz="72202" autoAdjust="0"/>
  </p:normalViewPr>
  <p:slideViewPr>
    <p:cSldViewPr snapToGrid="0">
      <p:cViewPr varScale="1">
        <p:scale>
          <a:sx n="77" d="100"/>
          <a:sy n="77" d="100"/>
        </p:scale>
        <p:origin x="163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0FA5DD1C-0FBD-4254-9D58-8672F58D4307}" type="datetimeFigureOut">
              <a:rPr lang="en-GB" smtClean="0"/>
              <a:t>20/07/2026</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084D98A4-0C9F-429C-82D0-D037A49A4372}" type="slidenum">
              <a:rPr lang="en-GB" smtClean="0"/>
              <a:t>‹#›</a:t>
            </a:fld>
            <a:endParaRPr lang="en-GB"/>
          </a:p>
        </p:txBody>
      </p:sp>
    </p:spTree>
    <p:extLst>
      <p:ext uri="{BB962C8B-B14F-4D97-AF65-F5344CB8AC3E}">
        <p14:creationId xmlns:p14="http://schemas.microsoft.com/office/powerpoint/2010/main" val="37193874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5CECA0A-825B-4D06-9071-1C9ED57B0703}" type="datetimeFigureOut">
              <a:rPr lang="en-GB" smtClean="0"/>
              <a:pPr/>
              <a:t>20/07/2026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83CFFC2-50C6-4A3E-BAEF-E8DAE8BE2A9F}" type="slidenum">
              <a:rPr lang="en-GB" smtClean="0"/>
              <a:pPr/>
              <a:t>‹#›</a:t>
            </a:fld>
            <a:endParaRPr lang="en-GB"/>
          </a:p>
        </p:txBody>
      </p:sp>
    </p:spTree>
    <p:extLst>
      <p:ext uri="{BB962C8B-B14F-4D97-AF65-F5344CB8AC3E}">
        <p14:creationId xmlns:p14="http://schemas.microsoft.com/office/powerpoint/2010/main" val="2920049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Jackie</a:t>
            </a:r>
            <a:endParaRPr lang="en-GB" dirty="0"/>
          </a:p>
        </p:txBody>
      </p:sp>
      <p:sp>
        <p:nvSpPr>
          <p:cNvPr id="4" name="Slide Number Placeholder 3"/>
          <p:cNvSpPr>
            <a:spLocks noGrp="1"/>
          </p:cNvSpPr>
          <p:nvPr>
            <p:ph type="sldNum" sz="quarter" idx="10"/>
          </p:nvPr>
        </p:nvSpPr>
        <p:spPr/>
        <p:txBody>
          <a:bodyPr/>
          <a:lstStyle/>
          <a:p>
            <a:fld id="{983CFFC2-50C6-4A3E-BAEF-E8DAE8BE2A9F}" type="slidenum">
              <a:rPr lang="en-GB" smtClean="0"/>
              <a:pPr/>
              <a:t>1</a:t>
            </a:fld>
            <a:endParaRPr lang="en-GB" dirty="0"/>
          </a:p>
        </p:txBody>
      </p:sp>
    </p:spTree>
    <p:extLst>
      <p:ext uri="{BB962C8B-B14F-4D97-AF65-F5344CB8AC3E}">
        <p14:creationId xmlns:p14="http://schemas.microsoft.com/office/powerpoint/2010/main" val="9903094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behaviour is centred around celebrating the positive and supporting children to be reflective, considerate citizens</a:t>
            </a:r>
          </a:p>
        </p:txBody>
      </p:sp>
      <p:sp>
        <p:nvSpPr>
          <p:cNvPr id="4" name="Slide Number Placeholder 3"/>
          <p:cNvSpPr>
            <a:spLocks noGrp="1"/>
          </p:cNvSpPr>
          <p:nvPr>
            <p:ph type="sldNum" sz="quarter" idx="10"/>
          </p:nvPr>
        </p:nvSpPr>
        <p:spPr/>
        <p:txBody>
          <a:bodyPr/>
          <a:lstStyle/>
          <a:p>
            <a:fld id="{983CFFC2-50C6-4A3E-BAEF-E8DAE8BE2A9F}" type="slidenum">
              <a:rPr lang="en-GB" smtClean="0"/>
              <a:pPr/>
              <a:t>10</a:t>
            </a:fld>
            <a:endParaRPr lang="en-GB"/>
          </a:p>
        </p:txBody>
      </p:sp>
    </p:spTree>
    <p:extLst>
      <p:ext uri="{BB962C8B-B14F-4D97-AF65-F5344CB8AC3E}">
        <p14:creationId xmlns:p14="http://schemas.microsoft.com/office/powerpoint/2010/main" val="429316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Forms available</a:t>
            </a:r>
          </a:p>
        </p:txBody>
      </p:sp>
      <p:sp>
        <p:nvSpPr>
          <p:cNvPr id="4" name="Slide Number Placeholder 3"/>
          <p:cNvSpPr>
            <a:spLocks noGrp="1"/>
          </p:cNvSpPr>
          <p:nvPr>
            <p:ph type="sldNum" sz="quarter" idx="5"/>
          </p:nvPr>
        </p:nvSpPr>
        <p:spPr/>
        <p:txBody>
          <a:bodyPr/>
          <a:lstStyle/>
          <a:p>
            <a:fld id="{983CFFC2-50C6-4A3E-BAEF-E8DAE8BE2A9F}" type="slidenum">
              <a:rPr lang="en-GB" smtClean="0"/>
              <a:pPr/>
              <a:t>11</a:t>
            </a:fld>
            <a:endParaRPr lang="en-GB" dirty="0"/>
          </a:p>
        </p:txBody>
      </p:sp>
    </p:spTree>
    <p:extLst>
      <p:ext uri="{BB962C8B-B14F-4D97-AF65-F5344CB8AC3E}">
        <p14:creationId xmlns:p14="http://schemas.microsoft.com/office/powerpoint/2010/main" val="22646363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3CFFC2-50C6-4A3E-BAEF-E8DAE8BE2A9F}" type="slidenum">
              <a:rPr lang="en-GB" smtClean="0"/>
              <a:pPr/>
              <a:t>12</a:t>
            </a:fld>
            <a:endParaRPr lang="en-GB" dirty="0"/>
          </a:p>
        </p:txBody>
      </p:sp>
    </p:spTree>
    <p:extLst>
      <p:ext uri="{BB962C8B-B14F-4D97-AF65-F5344CB8AC3E}">
        <p14:creationId xmlns:p14="http://schemas.microsoft.com/office/powerpoint/2010/main" val="26173804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3CFFC2-50C6-4A3E-BAEF-E8DAE8BE2A9F}" type="slidenum">
              <a:rPr lang="en-GB" smtClean="0"/>
              <a:pPr/>
              <a:t>13</a:t>
            </a:fld>
            <a:endParaRPr lang="en-GB"/>
          </a:p>
        </p:txBody>
      </p:sp>
    </p:spTree>
    <p:extLst>
      <p:ext uri="{BB962C8B-B14F-4D97-AF65-F5344CB8AC3E}">
        <p14:creationId xmlns:p14="http://schemas.microsoft.com/office/powerpoint/2010/main" val="29549723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83CFFC2-50C6-4A3E-BAEF-E8DAE8BE2A9F}" type="slidenum">
              <a:rPr lang="en-GB" smtClean="0"/>
              <a:pPr/>
              <a:t>14</a:t>
            </a:fld>
            <a:endParaRPr lang="en-GB" dirty="0"/>
          </a:p>
        </p:txBody>
      </p:sp>
    </p:spTree>
    <p:extLst>
      <p:ext uri="{BB962C8B-B14F-4D97-AF65-F5344CB8AC3E}">
        <p14:creationId xmlns:p14="http://schemas.microsoft.com/office/powerpoint/2010/main" val="30178743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Useful information on</a:t>
            </a:r>
            <a:r>
              <a:rPr lang="en-GB" baseline="0" dirty="0"/>
              <a:t> TLC website  information in pack</a:t>
            </a:r>
            <a:endParaRPr lang="en-GB" dirty="0"/>
          </a:p>
        </p:txBody>
      </p:sp>
      <p:sp>
        <p:nvSpPr>
          <p:cNvPr id="4" name="Slide Number Placeholder 3"/>
          <p:cNvSpPr>
            <a:spLocks noGrp="1"/>
          </p:cNvSpPr>
          <p:nvPr>
            <p:ph type="sldNum" sz="quarter" idx="10"/>
          </p:nvPr>
        </p:nvSpPr>
        <p:spPr/>
        <p:txBody>
          <a:bodyPr/>
          <a:lstStyle/>
          <a:p>
            <a:fld id="{983CFFC2-50C6-4A3E-BAEF-E8DAE8BE2A9F}" type="slidenum">
              <a:rPr lang="en-GB" smtClean="0"/>
              <a:pPr/>
              <a:t>15</a:t>
            </a:fld>
            <a:endParaRPr lang="en-GB"/>
          </a:p>
        </p:txBody>
      </p:sp>
    </p:spTree>
    <p:extLst>
      <p:ext uri="{BB962C8B-B14F-4D97-AF65-F5344CB8AC3E}">
        <p14:creationId xmlns:p14="http://schemas.microsoft.com/office/powerpoint/2010/main" val="222405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3CFFC2-50C6-4A3E-BAEF-E8DAE8BE2A9F}" type="slidenum">
              <a:rPr lang="en-GB" smtClean="0"/>
              <a:pPr/>
              <a:t>16</a:t>
            </a:fld>
            <a:endParaRPr lang="en-GB"/>
          </a:p>
        </p:txBody>
      </p:sp>
    </p:spTree>
    <p:extLst>
      <p:ext uri="{BB962C8B-B14F-4D97-AF65-F5344CB8AC3E}">
        <p14:creationId xmlns:p14="http://schemas.microsoft.com/office/powerpoint/2010/main" val="9679137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3CFFC2-50C6-4A3E-BAEF-E8DAE8BE2A9F}" type="slidenum">
              <a:rPr lang="en-GB" smtClean="0"/>
              <a:pPr/>
              <a:t>17</a:t>
            </a:fld>
            <a:endParaRPr lang="en-GB"/>
          </a:p>
        </p:txBody>
      </p:sp>
    </p:spTree>
    <p:extLst>
      <p:ext uri="{BB962C8B-B14F-4D97-AF65-F5344CB8AC3E}">
        <p14:creationId xmlns:p14="http://schemas.microsoft.com/office/powerpoint/2010/main" val="619465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Carole</a:t>
            </a:r>
          </a:p>
          <a:p>
            <a:r>
              <a:rPr lang="en-GB" dirty="0"/>
              <a:t>8.40-8.55:</a:t>
            </a:r>
            <a:r>
              <a:rPr lang="en-GB" baseline="0" dirty="0"/>
              <a:t> children begin learning as soon as they arrive. They work on table activities that have been set up for them to access independently or with some support</a:t>
            </a:r>
          </a:p>
          <a:p>
            <a:r>
              <a:rPr lang="en-GB" baseline="0" dirty="0"/>
              <a:t>Self-registration to encourage independence</a:t>
            </a:r>
          </a:p>
          <a:p>
            <a:r>
              <a:rPr lang="en-GB" baseline="0" dirty="0"/>
              <a:t>Phonics taught daily</a:t>
            </a:r>
          </a:p>
          <a:p>
            <a:endParaRPr lang="en-GB" dirty="0"/>
          </a:p>
        </p:txBody>
      </p:sp>
      <p:sp>
        <p:nvSpPr>
          <p:cNvPr id="4" name="Slide Number Placeholder 3"/>
          <p:cNvSpPr>
            <a:spLocks noGrp="1"/>
          </p:cNvSpPr>
          <p:nvPr>
            <p:ph type="sldNum" sz="quarter" idx="10"/>
          </p:nvPr>
        </p:nvSpPr>
        <p:spPr/>
        <p:txBody>
          <a:bodyPr/>
          <a:lstStyle/>
          <a:p>
            <a:fld id="{983CFFC2-50C6-4A3E-BAEF-E8DAE8BE2A9F}" type="slidenum">
              <a:rPr lang="en-GB" smtClean="0"/>
              <a:pPr/>
              <a:t>19</a:t>
            </a:fld>
            <a:endParaRPr lang="en-GB" dirty="0"/>
          </a:p>
        </p:txBody>
      </p:sp>
    </p:spTree>
    <p:extLst>
      <p:ext uri="{BB962C8B-B14F-4D97-AF65-F5344CB8AC3E}">
        <p14:creationId xmlns:p14="http://schemas.microsoft.com/office/powerpoint/2010/main" val="41854300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Carole</a:t>
            </a:r>
          </a:p>
        </p:txBody>
      </p:sp>
      <p:sp>
        <p:nvSpPr>
          <p:cNvPr id="4" name="Slide Number Placeholder 3"/>
          <p:cNvSpPr>
            <a:spLocks noGrp="1"/>
          </p:cNvSpPr>
          <p:nvPr>
            <p:ph type="sldNum" sz="quarter" idx="10"/>
          </p:nvPr>
        </p:nvSpPr>
        <p:spPr/>
        <p:txBody>
          <a:bodyPr/>
          <a:lstStyle/>
          <a:p>
            <a:fld id="{983CFFC2-50C6-4A3E-BAEF-E8DAE8BE2A9F}" type="slidenum">
              <a:rPr lang="en-GB" smtClean="0"/>
              <a:pPr/>
              <a:t>20</a:t>
            </a:fld>
            <a:endParaRPr lang="en-GB" dirty="0"/>
          </a:p>
        </p:txBody>
      </p:sp>
    </p:spTree>
    <p:extLst>
      <p:ext uri="{BB962C8B-B14F-4D97-AF65-F5344CB8AC3E}">
        <p14:creationId xmlns:p14="http://schemas.microsoft.com/office/powerpoint/2010/main" val="2538337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3CFFC2-50C6-4A3E-BAEF-E8DAE8BE2A9F}" type="slidenum">
              <a:rPr lang="en-GB" smtClean="0"/>
              <a:pPr/>
              <a:t>2</a:t>
            </a:fld>
            <a:endParaRPr lang="en-GB"/>
          </a:p>
        </p:txBody>
      </p:sp>
    </p:spTree>
    <p:extLst>
      <p:ext uri="{BB962C8B-B14F-4D97-AF65-F5344CB8AC3E}">
        <p14:creationId xmlns:p14="http://schemas.microsoft.com/office/powerpoint/2010/main" val="37646461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83CFFC2-50C6-4A3E-BAEF-E8DAE8BE2A9F}" type="slidenum">
              <a:rPr lang="en-GB" smtClean="0"/>
              <a:pPr/>
              <a:t>21</a:t>
            </a:fld>
            <a:endParaRPr lang="en-GB"/>
          </a:p>
        </p:txBody>
      </p:sp>
    </p:spTree>
    <p:extLst>
      <p:ext uri="{BB962C8B-B14F-4D97-AF65-F5344CB8AC3E}">
        <p14:creationId xmlns:p14="http://schemas.microsoft.com/office/powerpoint/2010/main" val="18603771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Carole Jones</a:t>
            </a:r>
          </a:p>
          <a:p>
            <a:r>
              <a:rPr lang="en-GB" dirty="0"/>
              <a:t>Phonics pictures to add in</a:t>
            </a:r>
          </a:p>
        </p:txBody>
      </p:sp>
      <p:sp>
        <p:nvSpPr>
          <p:cNvPr id="4" name="Slide Number Placeholder 3"/>
          <p:cNvSpPr>
            <a:spLocks noGrp="1"/>
          </p:cNvSpPr>
          <p:nvPr>
            <p:ph type="sldNum" sz="quarter" idx="10"/>
          </p:nvPr>
        </p:nvSpPr>
        <p:spPr/>
        <p:txBody>
          <a:bodyPr/>
          <a:lstStyle/>
          <a:p>
            <a:fld id="{983CFFC2-50C6-4A3E-BAEF-E8DAE8BE2A9F}" type="slidenum">
              <a:rPr lang="en-GB" smtClean="0"/>
              <a:pPr/>
              <a:t>22</a:t>
            </a:fld>
            <a:endParaRPr lang="en-GB" dirty="0"/>
          </a:p>
        </p:txBody>
      </p:sp>
    </p:spTree>
    <p:extLst>
      <p:ext uri="{BB962C8B-B14F-4D97-AF65-F5344CB8AC3E}">
        <p14:creationId xmlns:p14="http://schemas.microsoft.com/office/powerpoint/2010/main" val="22595007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Carole</a:t>
            </a:r>
          </a:p>
        </p:txBody>
      </p:sp>
      <p:sp>
        <p:nvSpPr>
          <p:cNvPr id="4" name="Slide Number Placeholder 3"/>
          <p:cNvSpPr>
            <a:spLocks noGrp="1"/>
          </p:cNvSpPr>
          <p:nvPr>
            <p:ph type="sldNum" sz="quarter" idx="10"/>
          </p:nvPr>
        </p:nvSpPr>
        <p:spPr/>
        <p:txBody>
          <a:bodyPr/>
          <a:lstStyle/>
          <a:p>
            <a:fld id="{983CFFC2-50C6-4A3E-BAEF-E8DAE8BE2A9F}" type="slidenum">
              <a:rPr lang="en-GB" smtClean="0"/>
              <a:pPr/>
              <a:t>24</a:t>
            </a:fld>
            <a:endParaRPr lang="en-GB"/>
          </a:p>
        </p:txBody>
      </p:sp>
    </p:spTree>
    <p:extLst>
      <p:ext uri="{BB962C8B-B14F-4D97-AF65-F5344CB8AC3E}">
        <p14:creationId xmlns:p14="http://schemas.microsoft.com/office/powerpoint/2010/main" val="16992851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Tapestry</a:t>
            </a:r>
            <a:r>
              <a:rPr lang="en-US" baseline="0" dirty="0"/>
              <a:t> APP – More information in September. Children need to be on roll to have an account</a:t>
            </a:r>
            <a:endParaRPr lang="en-US" dirty="0"/>
          </a:p>
        </p:txBody>
      </p:sp>
      <p:sp>
        <p:nvSpPr>
          <p:cNvPr id="4" name="Slide Number Placeholder 3"/>
          <p:cNvSpPr>
            <a:spLocks noGrp="1"/>
          </p:cNvSpPr>
          <p:nvPr>
            <p:ph type="sldNum" sz="quarter" idx="10"/>
          </p:nvPr>
        </p:nvSpPr>
        <p:spPr/>
        <p:txBody>
          <a:bodyPr/>
          <a:lstStyle/>
          <a:p>
            <a:fld id="{983CFFC2-50C6-4A3E-BAEF-E8DAE8BE2A9F}" type="slidenum">
              <a:rPr lang="en-GB" smtClean="0"/>
              <a:pPr/>
              <a:t>27</a:t>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Tapestry</a:t>
            </a:r>
            <a:r>
              <a:rPr lang="en-US" baseline="0" dirty="0"/>
              <a:t> APP – More information in September. Children need to be on roll to have an account</a:t>
            </a:r>
            <a:endParaRPr lang="en-US" dirty="0"/>
          </a:p>
        </p:txBody>
      </p:sp>
      <p:sp>
        <p:nvSpPr>
          <p:cNvPr id="4" name="Slide Number Placeholder 3"/>
          <p:cNvSpPr>
            <a:spLocks noGrp="1"/>
          </p:cNvSpPr>
          <p:nvPr>
            <p:ph type="sldNum" sz="quarter" idx="10"/>
          </p:nvPr>
        </p:nvSpPr>
        <p:spPr/>
        <p:txBody>
          <a:bodyPr/>
          <a:lstStyle/>
          <a:p>
            <a:fld id="{983CFFC2-50C6-4A3E-BAEF-E8DAE8BE2A9F}" type="slidenum">
              <a:rPr lang="en-GB" smtClean="0"/>
              <a:pPr/>
              <a:t>28</a:t>
            </a:fld>
            <a:endParaRPr lang="en-GB"/>
          </a:p>
        </p:txBody>
      </p:sp>
    </p:spTree>
    <p:extLst>
      <p:ext uri="{BB962C8B-B14F-4D97-AF65-F5344CB8AC3E}">
        <p14:creationId xmlns:p14="http://schemas.microsoft.com/office/powerpoint/2010/main" val="34067528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Reading parents workshops in the autumn term with Mrs </a:t>
            </a:r>
            <a:r>
              <a:rPr lang="en-GB" dirty="0" err="1"/>
              <a:t>Esser</a:t>
            </a:r>
            <a:endParaRPr lang="en-GB" dirty="0"/>
          </a:p>
        </p:txBody>
      </p:sp>
      <p:sp>
        <p:nvSpPr>
          <p:cNvPr id="4" name="Slide Number Placeholder 3"/>
          <p:cNvSpPr>
            <a:spLocks noGrp="1"/>
          </p:cNvSpPr>
          <p:nvPr>
            <p:ph type="sldNum" sz="quarter" idx="10"/>
          </p:nvPr>
        </p:nvSpPr>
        <p:spPr/>
        <p:txBody>
          <a:bodyPr/>
          <a:lstStyle/>
          <a:p>
            <a:fld id="{983CFFC2-50C6-4A3E-BAEF-E8DAE8BE2A9F}" type="slidenum">
              <a:rPr lang="en-GB" smtClean="0"/>
              <a:pPr/>
              <a:t>29</a:t>
            </a:fld>
            <a:endParaRPr lang="en-GB"/>
          </a:p>
        </p:txBody>
      </p:sp>
    </p:spTree>
    <p:extLst>
      <p:ext uri="{BB962C8B-B14F-4D97-AF65-F5344CB8AC3E}">
        <p14:creationId xmlns:p14="http://schemas.microsoft.com/office/powerpoint/2010/main" val="22515828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Kelly</a:t>
            </a:r>
          </a:p>
        </p:txBody>
      </p:sp>
      <p:sp>
        <p:nvSpPr>
          <p:cNvPr id="4" name="Slide Number Placeholder 3"/>
          <p:cNvSpPr>
            <a:spLocks noGrp="1"/>
          </p:cNvSpPr>
          <p:nvPr>
            <p:ph type="sldNum" sz="quarter" idx="10"/>
          </p:nvPr>
        </p:nvSpPr>
        <p:spPr/>
        <p:txBody>
          <a:bodyPr/>
          <a:lstStyle/>
          <a:p>
            <a:fld id="{983CFFC2-50C6-4A3E-BAEF-E8DAE8BE2A9F}" type="slidenum">
              <a:rPr lang="en-GB" smtClean="0"/>
              <a:pPr/>
              <a:t>32</a:t>
            </a:fld>
            <a:endParaRPr lang="en-GB"/>
          </a:p>
        </p:txBody>
      </p:sp>
    </p:spTree>
    <p:extLst>
      <p:ext uri="{BB962C8B-B14F-4D97-AF65-F5344CB8AC3E}">
        <p14:creationId xmlns:p14="http://schemas.microsoft.com/office/powerpoint/2010/main" val="36212114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Kelly</a:t>
            </a:r>
          </a:p>
        </p:txBody>
      </p:sp>
      <p:sp>
        <p:nvSpPr>
          <p:cNvPr id="4" name="Slide Number Placeholder 3"/>
          <p:cNvSpPr>
            <a:spLocks noGrp="1"/>
          </p:cNvSpPr>
          <p:nvPr>
            <p:ph type="sldNum" sz="quarter" idx="10"/>
          </p:nvPr>
        </p:nvSpPr>
        <p:spPr/>
        <p:txBody>
          <a:bodyPr/>
          <a:lstStyle/>
          <a:p>
            <a:fld id="{983CFFC2-50C6-4A3E-BAEF-E8DAE8BE2A9F}" type="slidenum">
              <a:rPr lang="en-GB" smtClean="0"/>
              <a:pPr/>
              <a:t>33</a:t>
            </a:fld>
            <a:endParaRPr lang="en-GB"/>
          </a:p>
        </p:txBody>
      </p:sp>
    </p:spTree>
    <p:extLst>
      <p:ext uri="{BB962C8B-B14F-4D97-AF65-F5344CB8AC3E}">
        <p14:creationId xmlns:p14="http://schemas.microsoft.com/office/powerpoint/2010/main" val="16831978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Kelly</a:t>
            </a:r>
          </a:p>
        </p:txBody>
      </p:sp>
      <p:sp>
        <p:nvSpPr>
          <p:cNvPr id="4" name="Slide Number Placeholder 3"/>
          <p:cNvSpPr>
            <a:spLocks noGrp="1"/>
          </p:cNvSpPr>
          <p:nvPr>
            <p:ph type="sldNum" sz="quarter" idx="10"/>
          </p:nvPr>
        </p:nvSpPr>
        <p:spPr/>
        <p:txBody>
          <a:bodyPr/>
          <a:lstStyle/>
          <a:p>
            <a:fld id="{983CFFC2-50C6-4A3E-BAEF-E8DAE8BE2A9F}" type="slidenum">
              <a:rPr lang="en-GB" smtClean="0"/>
              <a:pPr/>
              <a:t>34</a:t>
            </a:fld>
            <a:endParaRPr lang="en-GB"/>
          </a:p>
        </p:txBody>
      </p:sp>
    </p:spTree>
    <p:extLst>
      <p:ext uri="{BB962C8B-B14F-4D97-AF65-F5344CB8AC3E}">
        <p14:creationId xmlns:p14="http://schemas.microsoft.com/office/powerpoint/2010/main" val="29835173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3CFFC2-50C6-4A3E-BAEF-E8DAE8BE2A9F}" type="slidenum">
              <a:rPr lang="en-GB" smtClean="0"/>
              <a:pPr/>
              <a:t>35</a:t>
            </a:fld>
            <a:endParaRPr lang="en-GB"/>
          </a:p>
        </p:txBody>
      </p:sp>
    </p:spTree>
    <p:extLst>
      <p:ext uri="{BB962C8B-B14F-4D97-AF65-F5344CB8AC3E}">
        <p14:creationId xmlns:p14="http://schemas.microsoft.com/office/powerpoint/2010/main" val="349142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3CFFC2-50C6-4A3E-BAEF-E8DAE8BE2A9F}" type="slidenum">
              <a:rPr lang="en-GB" smtClean="0"/>
              <a:pPr/>
              <a:t>3</a:t>
            </a:fld>
            <a:endParaRPr lang="en-GB" dirty="0"/>
          </a:p>
        </p:txBody>
      </p:sp>
    </p:spTree>
    <p:extLst>
      <p:ext uri="{BB962C8B-B14F-4D97-AF65-F5344CB8AC3E}">
        <p14:creationId xmlns:p14="http://schemas.microsoft.com/office/powerpoint/2010/main" val="40923940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3CFFC2-50C6-4A3E-BAEF-E8DAE8BE2A9F}" type="slidenum">
              <a:rPr lang="en-GB" smtClean="0"/>
              <a:pPr/>
              <a:t>37</a:t>
            </a:fld>
            <a:endParaRPr lang="en-GB"/>
          </a:p>
        </p:txBody>
      </p:sp>
    </p:spTree>
    <p:extLst>
      <p:ext uri="{BB962C8B-B14F-4D97-AF65-F5344CB8AC3E}">
        <p14:creationId xmlns:p14="http://schemas.microsoft.com/office/powerpoint/2010/main" val="4288538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983CFFC2-50C6-4A3E-BAEF-E8DAE8BE2A9F}" type="slidenum">
              <a:rPr lang="en-GB" smtClean="0"/>
              <a:pPr/>
              <a:t>4</a:t>
            </a:fld>
            <a:endParaRPr lang="en-GB"/>
          </a:p>
        </p:txBody>
      </p:sp>
    </p:spTree>
    <p:extLst>
      <p:ext uri="{BB962C8B-B14F-4D97-AF65-F5344CB8AC3E}">
        <p14:creationId xmlns:p14="http://schemas.microsoft.com/office/powerpoint/2010/main" val="18104936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3CFFC2-50C6-4A3E-BAEF-E8DAE8BE2A9F}" type="slidenum">
              <a:rPr lang="en-GB" smtClean="0"/>
              <a:pPr/>
              <a:t>5</a:t>
            </a:fld>
            <a:endParaRPr lang="en-GB" dirty="0"/>
          </a:p>
        </p:txBody>
      </p:sp>
    </p:spTree>
    <p:extLst>
      <p:ext uri="{BB962C8B-B14F-4D97-AF65-F5344CB8AC3E}">
        <p14:creationId xmlns:p14="http://schemas.microsoft.com/office/powerpoint/2010/main" val="640831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Tapestry</a:t>
            </a:r>
            <a:r>
              <a:rPr lang="en-GB" baseline="0" dirty="0"/>
              <a:t> details emailed at the beginning of term – paper forms available</a:t>
            </a:r>
            <a:endParaRPr lang="en-GB" dirty="0"/>
          </a:p>
        </p:txBody>
      </p:sp>
      <p:sp>
        <p:nvSpPr>
          <p:cNvPr id="4" name="Slide Number Placeholder 3"/>
          <p:cNvSpPr>
            <a:spLocks noGrp="1"/>
          </p:cNvSpPr>
          <p:nvPr>
            <p:ph type="sldNum" sz="quarter" idx="5"/>
          </p:nvPr>
        </p:nvSpPr>
        <p:spPr/>
        <p:txBody>
          <a:bodyPr/>
          <a:lstStyle/>
          <a:p>
            <a:fld id="{983CFFC2-50C6-4A3E-BAEF-E8DAE8BE2A9F}" type="slidenum">
              <a:rPr lang="en-GB" smtClean="0"/>
              <a:pPr/>
              <a:t>6</a:t>
            </a:fld>
            <a:endParaRPr lang="en-GB" dirty="0"/>
          </a:p>
        </p:txBody>
      </p:sp>
    </p:spTree>
    <p:extLst>
      <p:ext uri="{BB962C8B-B14F-4D97-AF65-F5344CB8AC3E}">
        <p14:creationId xmlns:p14="http://schemas.microsoft.com/office/powerpoint/2010/main" val="467375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3CFFC2-50C6-4A3E-BAEF-E8DAE8BE2A9F}" type="slidenum">
              <a:rPr lang="en-GB" smtClean="0"/>
              <a:pPr/>
              <a:t>7</a:t>
            </a:fld>
            <a:endParaRPr lang="en-GB" dirty="0"/>
          </a:p>
        </p:txBody>
      </p:sp>
    </p:spTree>
    <p:extLst>
      <p:ext uri="{BB962C8B-B14F-4D97-AF65-F5344CB8AC3E}">
        <p14:creationId xmlns:p14="http://schemas.microsoft.com/office/powerpoint/2010/main" val="1768705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3CFFC2-50C6-4A3E-BAEF-E8DAE8BE2A9F}" type="slidenum">
              <a:rPr lang="en-GB" smtClean="0"/>
              <a:pPr/>
              <a:t>8</a:t>
            </a:fld>
            <a:endParaRPr lang="en-GB" dirty="0"/>
          </a:p>
        </p:txBody>
      </p:sp>
    </p:spTree>
    <p:extLst>
      <p:ext uri="{BB962C8B-B14F-4D97-AF65-F5344CB8AC3E}">
        <p14:creationId xmlns:p14="http://schemas.microsoft.com/office/powerpoint/2010/main" val="3782481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83CFFC2-50C6-4A3E-BAEF-E8DAE8BE2A9F}" type="slidenum">
              <a:rPr lang="en-GB" smtClean="0"/>
              <a:pPr/>
              <a:t>9</a:t>
            </a:fld>
            <a:endParaRPr lang="en-GB" dirty="0"/>
          </a:p>
        </p:txBody>
      </p:sp>
    </p:spTree>
    <p:extLst>
      <p:ext uri="{BB962C8B-B14F-4D97-AF65-F5344CB8AC3E}">
        <p14:creationId xmlns:p14="http://schemas.microsoft.com/office/powerpoint/2010/main" val="3204720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1601DFC-DFEB-4287-BC3D-D55D4750C24C}" type="datetimeFigureOut">
              <a:rPr lang="en-GB" smtClean="0"/>
              <a:pPr/>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E8480E-7FDE-499B-823E-3080B2233E60}" type="slidenum">
              <a:rPr lang="en-GB" smtClean="0"/>
              <a:pPr/>
              <a:t>‹#›</a:t>
            </a:fld>
            <a:endParaRPr lang="en-GB"/>
          </a:p>
        </p:txBody>
      </p:sp>
    </p:spTree>
    <p:extLst>
      <p:ext uri="{BB962C8B-B14F-4D97-AF65-F5344CB8AC3E}">
        <p14:creationId xmlns:p14="http://schemas.microsoft.com/office/powerpoint/2010/main" val="2013981358"/>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1601DFC-DFEB-4287-BC3D-D55D4750C24C}" type="datetimeFigureOut">
              <a:rPr lang="en-GB" smtClean="0"/>
              <a:pPr/>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E8480E-7FDE-499B-823E-3080B2233E60}" type="slidenum">
              <a:rPr lang="en-GB" smtClean="0"/>
              <a:pPr/>
              <a:t>‹#›</a:t>
            </a:fld>
            <a:endParaRPr lang="en-GB"/>
          </a:p>
        </p:txBody>
      </p:sp>
    </p:spTree>
    <p:extLst>
      <p:ext uri="{BB962C8B-B14F-4D97-AF65-F5344CB8AC3E}">
        <p14:creationId xmlns:p14="http://schemas.microsoft.com/office/powerpoint/2010/main" val="709863089"/>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1601DFC-DFEB-4287-BC3D-D55D4750C24C}" type="datetimeFigureOut">
              <a:rPr lang="en-GB" smtClean="0"/>
              <a:pPr/>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E8480E-7FDE-499B-823E-3080B2233E60}" type="slidenum">
              <a:rPr lang="en-GB" smtClean="0"/>
              <a:pPr/>
              <a:t>‹#›</a:t>
            </a:fld>
            <a:endParaRPr lang="en-GB"/>
          </a:p>
        </p:txBody>
      </p:sp>
    </p:spTree>
    <p:extLst>
      <p:ext uri="{BB962C8B-B14F-4D97-AF65-F5344CB8AC3E}">
        <p14:creationId xmlns:p14="http://schemas.microsoft.com/office/powerpoint/2010/main" val="3671981425"/>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1601DFC-DFEB-4287-BC3D-D55D4750C24C}" type="datetimeFigureOut">
              <a:rPr lang="en-GB" smtClean="0"/>
              <a:pPr/>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E8480E-7FDE-499B-823E-3080B2233E60}" type="slidenum">
              <a:rPr lang="en-GB" smtClean="0"/>
              <a:pPr/>
              <a:t>‹#›</a:t>
            </a:fld>
            <a:endParaRPr lang="en-GB"/>
          </a:p>
        </p:txBody>
      </p:sp>
    </p:spTree>
    <p:extLst>
      <p:ext uri="{BB962C8B-B14F-4D97-AF65-F5344CB8AC3E}">
        <p14:creationId xmlns:p14="http://schemas.microsoft.com/office/powerpoint/2010/main" val="3902610980"/>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601DFC-DFEB-4287-BC3D-D55D4750C24C}" type="datetimeFigureOut">
              <a:rPr lang="en-GB" smtClean="0"/>
              <a:pPr/>
              <a:t>20/07/2026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2E8480E-7FDE-499B-823E-3080B2233E60}" type="slidenum">
              <a:rPr lang="en-GB" smtClean="0"/>
              <a:pPr/>
              <a:t>‹#›</a:t>
            </a:fld>
            <a:endParaRPr lang="en-GB"/>
          </a:p>
        </p:txBody>
      </p:sp>
    </p:spTree>
    <p:extLst>
      <p:ext uri="{BB962C8B-B14F-4D97-AF65-F5344CB8AC3E}">
        <p14:creationId xmlns:p14="http://schemas.microsoft.com/office/powerpoint/2010/main" val="4069699281"/>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1601DFC-DFEB-4287-BC3D-D55D4750C24C}" type="datetimeFigureOut">
              <a:rPr lang="en-GB" smtClean="0"/>
              <a:pPr/>
              <a:t>20/07/2026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E8480E-7FDE-499B-823E-3080B2233E60}" type="slidenum">
              <a:rPr lang="en-GB" smtClean="0"/>
              <a:pPr/>
              <a:t>‹#›</a:t>
            </a:fld>
            <a:endParaRPr lang="en-GB"/>
          </a:p>
        </p:txBody>
      </p:sp>
    </p:spTree>
    <p:extLst>
      <p:ext uri="{BB962C8B-B14F-4D97-AF65-F5344CB8AC3E}">
        <p14:creationId xmlns:p14="http://schemas.microsoft.com/office/powerpoint/2010/main" val="4263271078"/>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1601DFC-DFEB-4287-BC3D-D55D4750C24C}" type="datetimeFigureOut">
              <a:rPr lang="en-GB" smtClean="0"/>
              <a:pPr/>
              <a:t>20/07/2026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2E8480E-7FDE-499B-823E-3080B2233E60}" type="slidenum">
              <a:rPr lang="en-GB" smtClean="0"/>
              <a:pPr/>
              <a:t>‹#›</a:t>
            </a:fld>
            <a:endParaRPr lang="en-GB"/>
          </a:p>
        </p:txBody>
      </p:sp>
    </p:spTree>
    <p:extLst>
      <p:ext uri="{BB962C8B-B14F-4D97-AF65-F5344CB8AC3E}">
        <p14:creationId xmlns:p14="http://schemas.microsoft.com/office/powerpoint/2010/main" val="2380565819"/>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1601DFC-DFEB-4287-BC3D-D55D4750C24C}" type="datetimeFigureOut">
              <a:rPr lang="en-GB" smtClean="0"/>
              <a:pPr/>
              <a:t>20/07/2026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2E8480E-7FDE-499B-823E-3080B2233E60}" type="slidenum">
              <a:rPr lang="en-GB" smtClean="0"/>
              <a:pPr/>
              <a:t>‹#›</a:t>
            </a:fld>
            <a:endParaRPr lang="en-GB"/>
          </a:p>
        </p:txBody>
      </p:sp>
    </p:spTree>
    <p:extLst>
      <p:ext uri="{BB962C8B-B14F-4D97-AF65-F5344CB8AC3E}">
        <p14:creationId xmlns:p14="http://schemas.microsoft.com/office/powerpoint/2010/main" val="2240142715"/>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601DFC-DFEB-4287-BC3D-D55D4750C24C}" type="datetimeFigureOut">
              <a:rPr lang="en-GB" smtClean="0"/>
              <a:pPr/>
              <a:t>20/07/2026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2E8480E-7FDE-499B-823E-3080B2233E60}" type="slidenum">
              <a:rPr lang="en-GB" smtClean="0"/>
              <a:pPr/>
              <a:t>‹#›</a:t>
            </a:fld>
            <a:endParaRPr lang="en-GB"/>
          </a:p>
        </p:txBody>
      </p:sp>
    </p:spTree>
    <p:extLst>
      <p:ext uri="{BB962C8B-B14F-4D97-AF65-F5344CB8AC3E}">
        <p14:creationId xmlns:p14="http://schemas.microsoft.com/office/powerpoint/2010/main" val="575145331"/>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1601DFC-DFEB-4287-BC3D-D55D4750C24C}" type="datetimeFigureOut">
              <a:rPr lang="en-GB" smtClean="0"/>
              <a:pPr/>
              <a:t>20/07/2026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E8480E-7FDE-499B-823E-3080B2233E60}" type="slidenum">
              <a:rPr lang="en-GB" smtClean="0"/>
              <a:pPr/>
              <a:t>‹#›</a:t>
            </a:fld>
            <a:endParaRPr lang="en-GB"/>
          </a:p>
        </p:txBody>
      </p:sp>
    </p:spTree>
    <p:extLst>
      <p:ext uri="{BB962C8B-B14F-4D97-AF65-F5344CB8AC3E}">
        <p14:creationId xmlns:p14="http://schemas.microsoft.com/office/powerpoint/2010/main" val="1464120764"/>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1601DFC-DFEB-4287-BC3D-D55D4750C24C}" type="datetimeFigureOut">
              <a:rPr lang="en-GB" smtClean="0"/>
              <a:pPr/>
              <a:t>20/07/2026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2E8480E-7FDE-499B-823E-3080B2233E60}" type="slidenum">
              <a:rPr lang="en-GB" smtClean="0"/>
              <a:pPr/>
              <a:t>‹#›</a:t>
            </a:fld>
            <a:endParaRPr lang="en-GB"/>
          </a:p>
        </p:txBody>
      </p:sp>
    </p:spTree>
    <p:extLst>
      <p:ext uri="{BB962C8B-B14F-4D97-AF65-F5344CB8AC3E}">
        <p14:creationId xmlns:p14="http://schemas.microsoft.com/office/powerpoint/2010/main" val="1621887686"/>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601DFC-DFEB-4287-BC3D-D55D4750C24C}" type="datetimeFigureOut">
              <a:rPr lang="en-GB" smtClean="0"/>
              <a:pPr/>
              <a:t>20/07/2026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E8480E-7FDE-499B-823E-3080B2233E60}" type="slidenum">
              <a:rPr lang="en-GB" smtClean="0"/>
              <a:pPr/>
              <a:t>‹#›</a:t>
            </a:fld>
            <a:endParaRPr lang="en-GB"/>
          </a:p>
        </p:txBody>
      </p:sp>
    </p:spTree>
    <p:extLst>
      <p:ext uri="{BB962C8B-B14F-4D97-AF65-F5344CB8AC3E}">
        <p14:creationId xmlns:p14="http://schemas.microsoft.com/office/powerpoint/2010/main" val="526824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www.onestopschoolgear.com/" TargetMode="External"/><Relationship Id="rId5" Type="http://schemas.openxmlformats.org/officeDocument/2006/relationships/image" Target="../media/image27.jpeg"/><Relationship Id="rId4" Type="http://schemas.openxmlformats.org/officeDocument/2006/relationships/image" Target="../media/image26.emf"/></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43.jpeg"/></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46.png"/><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47395" y="757280"/>
            <a:ext cx="11218630" cy="3785652"/>
          </a:xfrm>
          <a:prstGeom prst="rect">
            <a:avLst/>
          </a:prstGeom>
          <a:noFill/>
        </p:spPr>
        <p:txBody>
          <a:bodyPr wrap="square" rtlCol="0">
            <a:spAutoFit/>
          </a:bodyPr>
          <a:lstStyle/>
          <a:p>
            <a:pPr algn="ctr"/>
            <a:r>
              <a:rPr lang="en-GB" sz="6000" dirty="0">
                <a:solidFill>
                  <a:schemeClr val="bg1"/>
                </a:solidFill>
                <a:latin typeface="Arial" panose="020B0604020202020204" pitchFamily="34" charset="0"/>
                <a:cs typeface="Arial" panose="020B0604020202020204" pitchFamily="34" charset="0"/>
              </a:rPr>
              <a:t>Welcome to </a:t>
            </a:r>
          </a:p>
          <a:p>
            <a:pPr algn="ctr"/>
            <a:r>
              <a:rPr lang="en-GB" sz="6000" dirty="0">
                <a:solidFill>
                  <a:schemeClr val="bg1"/>
                </a:solidFill>
                <a:latin typeface="Arial" panose="020B0604020202020204" pitchFamily="34" charset="0"/>
                <a:cs typeface="Arial" panose="020B0604020202020204" pitchFamily="34" charset="0"/>
              </a:rPr>
              <a:t>Springfield Primary School</a:t>
            </a:r>
          </a:p>
          <a:p>
            <a:pPr algn="ctr"/>
            <a:endParaRPr lang="en-GB" sz="6000" dirty="0">
              <a:solidFill>
                <a:schemeClr val="bg1"/>
              </a:solidFill>
              <a:latin typeface="Arial" panose="020B0604020202020204" pitchFamily="34" charset="0"/>
              <a:cs typeface="Arial" panose="020B0604020202020204" pitchFamily="34" charset="0"/>
            </a:endParaRPr>
          </a:p>
          <a:p>
            <a:pPr algn="ctr"/>
            <a:endParaRPr lang="en-GB" sz="6000" dirty="0">
              <a:solidFill>
                <a:schemeClr val="bg1"/>
              </a:solidFill>
              <a:latin typeface="Arial" panose="020B0604020202020204" pitchFamily="34" charset="0"/>
              <a:cs typeface="Arial" panose="020B0604020202020204" pitchFamily="34" charset="0"/>
            </a:endParaRPr>
          </a:p>
        </p:txBody>
      </p:sp>
      <p:pic>
        <p:nvPicPr>
          <p:cNvPr id="9" name="Picture 8" descr="springfield logo colour.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64948" y="3429000"/>
            <a:ext cx="2364394" cy="2766349"/>
          </a:xfrm>
          <a:prstGeom prst="rect">
            <a:avLst/>
          </a:prstGeom>
        </p:spPr>
      </p:pic>
    </p:spTree>
    <p:extLst>
      <p:ext uri="{BB962C8B-B14F-4D97-AF65-F5344CB8AC3E}">
        <p14:creationId xmlns:p14="http://schemas.microsoft.com/office/powerpoint/2010/main" val="3533029984"/>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6000" b="1" dirty="0">
                <a:solidFill>
                  <a:schemeClr val="bg1"/>
                </a:solidFill>
              </a:rPr>
              <a:t>Behaviour at Springfield</a:t>
            </a:r>
          </a:p>
        </p:txBody>
      </p:sp>
      <p:sp>
        <p:nvSpPr>
          <p:cNvPr id="3" name="Content Placeholder 2"/>
          <p:cNvSpPr>
            <a:spLocks noGrp="1"/>
          </p:cNvSpPr>
          <p:nvPr>
            <p:ph idx="1"/>
          </p:nvPr>
        </p:nvSpPr>
        <p:spPr/>
        <p:txBody>
          <a:bodyPr>
            <a:normAutofit/>
          </a:bodyPr>
          <a:lstStyle/>
          <a:p>
            <a:r>
              <a:rPr lang="en-GB" sz="5000" dirty="0">
                <a:solidFill>
                  <a:schemeClr val="bg1"/>
                </a:solidFill>
              </a:rPr>
              <a:t>Be ready</a:t>
            </a:r>
          </a:p>
          <a:p>
            <a:r>
              <a:rPr lang="en-GB" sz="5000" dirty="0">
                <a:solidFill>
                  <a:schemeClr val="bg1"/>
                </a:solidFill>
              </a:rPr>
              <a:t>Be Respectful</a:t>
            </a:r>
          </a:p>
          <a:p>
            <a:r>
              <a:rPr lang="en-GB" sz="5000" dirty="0">
                <a:solidFill>
                  <a:schemeClr val="bg1"/>
                </a:solidFill>
              </a:rPr>
              <a:t>Be kind</a:t>
            </a:r>
          </a:p>
        </p:txBody>
      </p:sp>
    </p:spTree>
    <p:extLst>
      <p:ext uri="{BB962C8B-B14F-4D97-AF65-F5344CB8AC3E}">
        <p14:creationId xmlns:p14="http://schemas.microsoft.com/office/powerpoint/2010/main" val="3466017484"/>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10308" y="302359"/>
            <a:ext cx="8287515" cy="4570482"/>
          </a:xfrm>
          <a:prstGeom prst="rect">
            <a:avLst/>
          </a:prstGeom>
          <a:noFill/>
        </p:spPr>
        <p:txBody>
          <a:bodyPr wrap="square" rtlCol="0">
            <a:spAutoFit/>
          </a:bodyPr>
          <a:lstStyle/>
          <a:p>
            <a:r>
              <a:rPr lang="en-GB" sz="3500" b="1" dirty="0">
                <a:solidFill>
                  <a:schemeClr val="bg1"/>
                </a:solidFill>
                <a:cs typeface="Arial" pitchFamily="34" charset="0"/>
              </a:rPr>
              <a:t>Breakfast &amp; After School Clubs</a:t>
            </a:r>
          </a:p>
          <a:p>
            <a:pPr>
              <a:buFont typeface="Arial" pitchFamily="34" charset="0"/>
              <a:buChar char="•"/>
            </a:pPr>
            <a:endParaRPr lang="en-GB" sz="3500" dirty="0">
              <a:solidFill>
                <a:schemeClr val="bg1"/>
              </a:solidFill>
              <a:cs typeface="Arial" pitchFamily="34" charset="0"/>
            </a:endParaRPr>
          </a:p>
          <a:p>
            <a:r>
              <a:rPr lang="en-GB" sz="3500" dirty="0">
                <a:solidFill>
                  <a:schemeClr val="bg1"/>
                </a:solidFill>
                <a:cs typeface="Arial" pitchFamily="34" charset="0"/>
              </a:rPr>
              <a:t>Open from 8am and until 6pm</a:t>
            </a:r>
          </a:p>
          <a:p>
            <a:r>
              <a:rPr lang="en-GB" sz="3500" dirty="0">
                <a:solidFill>
                  <a:schemeClr val="bg1"/>
                </a:solidFill>
                <a:cs typeface="Arial" pitchFamily="34" charset="0"/>
              </a:rPr>
              <a:t>Run by our own school staff and are very popular. </a:t>
            </a:r>
          </a:p>
          <a:p>
            <a:endParaRPr lang="en-GB" sz="3500" dirty="0">
              <a:solidFill>
                <a:schemeClr val="bg1"/>
              </a:solidFill>
              <a:cs typeface="Arial" pitchFamily="34" charset="0"/>
            </a:endParaRPr>
          </a:p>
          <a:p>
            <a:r>
              <a:rPr lang="en-GB" sz="3500" dirty="0">
                <a:solidFill>
                  <a:schemeClr val="bg1"/>
                </a:solidFill>
                <a:cs typeface="Arial" pitchFamily="34" charset="0"/>
              </a:rPr>
              <a:t>Please contact the office for further details.</a:t>
            </a:r>
            <a:endParaRPr lang="en-GB" sz="2400" dirty="0">
              <a:solidFill>
                <a:schemeClr val="bg1"/>
              </a:solidFill>
              <a:latin typeface="Arial" panose="020B0604020202020204" pitchFamily="34" charset="0"/>
              <a:cs typeface="Arial" panose="020B0604020202020204" pitchFamily="34" charset="0"/>
            </a:endParaRPr>
          </a:p>
          <a:p>
            <a:endParaRPr lang="en-GB" dirty="0">
              <a:solidFill>
                <a:schemeClr val="bg1"/>
              </a:solidFill>
              <a:latin typeface="Arial" panose="020B0604020202020204" pitchFamily="34" charset="0"/>
              <a:cs typeface="Arial" panose="020B0604020202020204" pitchFamily="34" charset="0"/>
            </a:endParaRPr>
          </a:p>
          <a:p>
            <a:endParaRPr lang="en-GB" sz="2800" dirty="0">
              <a:solidFill>
                <a:schemeClr val="accent2">
                  <a:lumMod val="40000"/>
                  <a:lumOff val="6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744316"/>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22250"/>
            <a:ext cx="6667500" cy="987425"/>
          </a:xfrm>
        </p:spPr>
        <p:txBody>
          <a:bodyPr/>
          <a:lstStyle/>
          <a:p>
            <a:r>
              <a:rPr lang="en-US" dirty="0">
                <a:solidFill>
                  <a:schemeClr val="bg1"/>
                </a:solidFill>
                <a:latin typeface="Arial" panose="020B0604020202020204" pitchFamily="34" charset="0"/>
                <a:cs typeface="Arial" panose="020B0604020202020204" pitchFamily="34" charset="0"/>
              </a:rPr>
              <a:t>PTA</a:t>
            </a:r>
            <a:endParaRPr lang="en-GB" dirty="0">
              <a:solidFill>
                <a:schemeClr val="bg1"/>
              </a:solidFill>
              <a:latin typeface="Arial" panose="020B0604020202020204" pitchFamily="34" charset="0"/>
              <a:cs typeface="Arial" panose="020B0604020202020204" pitchFamily="34" charset="0"/>
            </a:endParaRPr>
          </a:p>
        </p:txBody>
      </p:sp>
      <p:sp>
        <p:nvSpPr>
          <p:cNvPr id="3" name="Rectangle 2"/>
          <p:cNvSpPr/>
          <p:nvPr/>
        </p:nvSpPr>
        <p:spPr>
          <a:xfrm>
            <a:off x="360217" y="1257300"/>
            <a:ext cx="7155008" cy="5262979"/>
          </a:xfrm>
          <a:prstGeom prst="rect">
            <a:avLst/>
          </a:prstGeom>
        </p:spPr>
        <p:txBody>
          <a:bodyPr wrap="square">
            <a:spAutoFit/>
          </a:bodyPr>
          <a:lstStyle/>
          <a:p>
            <a:pPr lvl="0">
              <a:buSzPct val="45000"/>
            </a:pPr>
            <a:r>
              <a:rPr lang="en-GB" sz="3000" dirty="0">
                <a:solidFill>
                  <a:schemeClr val="bg1"/>
                </a:solidFill>
                <a:cs typeface="Arial" panose="020B0604020202020204" pitchFamily="34" charset="0"/>
              </a:rPr>
              <a:t>The PTA are a group of parent and teacher volunteers who:</a:t>
            </a:r>
          </a:p>
          <a:p>
            <a:pPr marL="180975" lvl="0" indent="-180975">
              <a:buSzPct val="45000"/>
              <a:buFont typeface="StarSymbol"/>
              <a:buChar char="●"/>
            </a:pPr>
            <a:r>
              <a:rPr lang="en-GB" sz="3000" dirty="0">
                <a:solidFill>
                  <a:schemeClr val="bg1"/>
                </a:solidFill>
                <a:cs typeface="Arial" panose="020B0604020202020204" pitchFamily="34" charset="0"/>
              </a:rPr>
              <a:t>Organise and run events to raise money for the school</a:t>
            </a:r>
          </a:p>
          <a:p>
            <a:pPr marL="180975" lvl="0" indent="-180975">
              <a:buSzPct val="45000"/>
              <a:buFont typeface="StarSymbol"/>
              <a:buChar char="●"/>
            </a:pPr>
            <a:r>
              <a:rPr lang="en-GB" sz="3000" dirty="0">
                <a:solidFill>
                  <a:schemeClr val="bg1"/>
                </a:solidFill>
                <a:cs typeface="Arial" panose="020B0604020202020204" pitchFamily="34" charset="0"/>
              </a:rPr>
              <a:t>Donate funds for class trips, discos and fun events for the children</a:t>
            </a:r>
          </a:p>
          <a:p>
            <a:pPr marL="180975" lvl="0" indent="-180975">
              <a:buSzPct val="45000"/>
              <a:buFont typeface="StarSymbol"/>
              <a:buChar char="●"/>
            </a:pPr>
            <a:r>
              <a:rPr lang="en-GB" sz="3000" dirty="0">
                <a:solidFill>
                  <a:schemeClr val="bg1"/>
                </a:solidFill>
                <a:cs typeface="Arial" panose="020B0604020202020204" pitchFamily="34" charset="0"/>
              </a:rPr>
              <a:t>Anyone can join to be on the committee or be a parent helper at our events</a:t>
            </a:r>
          </a:p>
          <a:p>
            <a:pPr lvl="0">
              <a:buSzPct val="45000"/>
            </a:pPr>
            <a:endParaRPr lang="en-GB" sz="2400" dirty="0">
              <a:solidFill>
                <a:schemeClr val="bg1"/>
              </a:solidFill>
              <a:cs typeface="Arial" panose="020B0604020202020204" pitchFamily="34" charset="0"/>
            </a:endParaRPr>
          </a:p>
          <a:p>
            <a:pPr lvl="0">
              <a:buSzPct val="45000"/>
            </a:pPr>
            <a:endParaRPr lang="en-GB" sz="2400" dirty="0">
              <a:solidFill>
                <a:schemeClr val="bg1"/>
              </a:solidFill>
              <a:cs typeface="Arial" panose="020B0604020202020204" pitchFamily="34" charset="0"/>
            </a:endParaRPr>
          </a:p>
          <a:p>
            <a:pPr lvl="0">
              <a:buSzPct val="45000"/>
            </a:pPr>
            <a:r>
              <a:rPr lang="en-GB" sz="2400" dirty="0">
                <a:solidFill>
                  <a:schemeClr val="bg1"/>
                </a:solidFill>
                <a:cs typeface="Arial" panose="020B0604020202020204" pitchFamily="34" charset="0"/>
              </a:rPr>
              <a:t>News is advertised in the weekly school newsletter and on our Facebook page</a:t>
            </a:r>
          </a:p>
        </p:txBody>
      </p:sp>
      <p:pic>
        <p:nvPicPr>
          <p:cNvPr id="4" name="Picture Placeholder 2">
            <a:extLst>
              <a:ext uri="{FF2B5EF4-FFF2-40B4-BE49-F238E27FC236}">
                <a16:creationId xmlns:a16="http://schemas.microsoft.com/office/drawing/2014/main" id="{3886693F-93FC-4613-8705-D3595AD805C7}"/>
              </a:ext>
            </a:extLst>
          </p:cNvPr>
          <p:cNvPicPr>
            <a:picLocks noChangeAspect="1"/>
          </p:cNvPicPr>
          <p:nvPr/>
        </p:nvPicPr>
        <p:blipFill>
          <a:blip r:embed="rId3" cstate="email">
            <a:lum/>
            <a:alphaModFix/>
            <a:extLst>
              <a:ext uri="{28A0092B-C50C-407E-A947-70E740481C1C}">
                <a14:useLocalDpi xmlns:a14="http://schemas.microsoft.com/office/drawing/2010/main"/>
              </a:ext>
            </a:extLst>
          </a:blip>
          <a:srcRect/>
          <a:stretch>
            <a:fillRect/>
          </a:stretch>
        </p:blipFill>
        <p:spPr>
          <a:xfrm>
            <a:off x="7448550" y="279064"/>
            <a:ext cx="4507643" cy="6382817"/>
          </a:xfrm>
          <a:prstGeom prst="rect">
            <a:avLst/>
          </a:prstGeom>
        </p:spPr>
      </p:pic>
    </p:spTree>
    <p:extLst>
      <p:ext uri="{BB962C8B-B14F-4D97-AF65-F5344CB8AC3E}">
        <p14:creationId xmlns:p14="http://schemas.microsoft.com/office/powerpoint/2010/main" val="3569523013"/>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88BA7CF-5174-444B-9ABE-596C4FA2C3E2}"/>
              </a:ext>
            </a:extLst>
          </p:cNvPr>
          <p:cNvPicPr>
            <a:picLocks noGrp="1" noChangeAspect="1"/>
          </p:cNvPicPr>
          <p:nvPr>
            <p:ph idx="1"/>
          </p:nvPr>
        </p:nvPicPr>
        <p:blipFill>
          <a:blip r:embed="rId3" cstate="email">
            <a:lum/>
            <a:alphaModFix/>
            <a:extLst>
              <a:ext uri="{28A0092B-C50C-407E-A947-70E740481C1C}">
                <a14:useLocalDpi xmlns:a14="http://schemas.microsoft.com/office/drawing/2010/main"/>
              </a:ext>
            </a:extLst>
          </a:blip>
          <a:srcRect/>
          <a:stretch>
            <a:fillRect/>
          </a:stretch>
        </p:blipFill>
        <p:spPr>
          <a:xfrm>
            <a:off x="8115917" y="3884902"/>
            <a:ext cx="3886938" cy="2690957"/>
          </a:xfrm>
          <a:prstGeom prst="rect">
            <a:avLst/>
          </a:prstGeom>
          <a:noFill/>
          <a:ln>
            <a:noFill/>
          </a:ln>
        </p:spPr>
      </p:pic>
      <p:pic>
        <p:nvPicPr>
          <p:cNvPr id="5" name="Picture 4">
            <a:extLst>
              <a:ext uri="{FF2B5EF4-FFF2-40B4-BE49-F238E27FC236}">
                <a16:creationId xmlns:a16="http://schemas.microsoft.com/office/drawing/2014/main" id="{69410986-5A59-4FCE-A025-2C105C2DCA29}"/>
              </a:ext>
            </a:extLst>
          </p:cNvPr>
          <p:cNvPicPr>
            <a:picLocks noChangeAspect="1"/>
          </p:cNvPicPr>
          <p:nvPr/>
        </p:nvPicPr>
        <p:blipFill>
          <a:blip r:embed="rId4" cstate="email">
            <a:lum/>
            <a:alphaModFix/>
            <a:extLst>
              <a:ext uri="{28A0092B-C50C-407E-A947-70E740481C1C}">
                <a14:useLocalDpi xmlns:a14="http://schemas.microsoft.com/office/drawing/2010/main"/>
              </a:ext>
            </a:extLst>
          </a:blip>
          <a:srcRect/>
          <a:stretch>
            <a:fillRect/>
          </a:stretch>
        </p:blipFill>
        <p:spPr>
          <a:xfrm>
            <a:off x="8810625" y="150453"/>
            <a:ext cx="2429990" cy="3491971"/>
          </a:xfrm>
          <a:prstGeom prst="rect">
            <a:avLst/>
          </a:prstGeom>
          <a:noFill/>
          <a:ln>
            <a:noFill/>
          </a:ln>
        </p:spPr>
      </p:pic>
      <p:pic>
        <p:nvPicPr>
          <p:cNvPr id="6" name="Picture 5">
            <a:extLst>
              <a:ext uri="{FF2B5EF4-FFF2-40B4-BE49-F238E27FC236}">
                <a16:creationId xmlns:a16="http://schemas.microsoft.com/office/drawing/2014/main" id="{11A77842-3103-44E1-927D-BD33D752152D}"/>
              </a:ext>
            </a:extLst>
          </p:cNvPr>
          <p:cNvPicPr>
            <a:picLocks noChangeAspect="1"/>
          </p:cNvPicPr>
          <p:nvPr/>
        </p:nvPicPr>
        <p:blipFill>
          <a:blip r:embed="rId5" cstate="email">
            <a:lum/>
            <a:alphaModFix/>
            <a:extLst>
              <a:ext uri="{28A0092B-C50C-407E-A947-70E740481C1C}">
                <a14:useLocalDpi xmlns:a14="http://schemas.microsoft.com/office/drawing/2010/main"/>
              </a:ext>
            </a:extLst>
          </a:blip>
          <a:srcRect/>
          <a:stretch>
            <a:fillRect/>
          </a:stretch>
        </p:blipFill>
        <p:spPr>
          <a:xfrm>
            <a:off x="3850135" y="3628693"/>
            <a:ext cx="3769865" cy="2623316"/>
          </a:xfrm>
          <a:prstGeom prst="rect">
            <a:avLst/>
          </a:prstGeom>
          <a:noFill/>
          <a:ln>
            <a:noFill/>
          </a:ln>
        </p:spPr>
      </p:pic>
      <p:pic>
        <p:nvPicPr>
          <p:cNvPr id="7" name="Picture Placeholder 2">
            <a:extLst>
              <a:ext uri="{FF2B5EF4-FFF2-40B4-BE49-F238E27FC236}">
                <a16:creationId xmlns:a16="http://schemas.microsoft.com/office/drawing/2014/main" id="{6330FFEE-8270-4180-8593-1FF7CE9877E5}"/>
              </a:ext>
            </a:extLst>
          </p:cNvPr>
          <p:cNvPicPr>
            <a:picLocks noChangeAspect="1"/>
          </p:cNvPicPr>
          <p:nvPr/>
        </p:nvPicPr>
        <p:blipFill>
          <a:blip r:embed="rId6" cstate="email">
            <a:lum/>
            <a:alphaModFix/>
            <a:extLst>
              <a:ext uri="{28A0092B-C50C-407E-A947-70E740481C1C}">
                <a14:useLocalDpi xmlns:a14="http://schemas.microsoft.com/office/drawing/2010/main"/>
              </a:ext>
            </a:extLst>
          </a:blip>
          <a:srcRect/>
          <a:stretch>
            <a:fillRect/>
          </a:stretch>
        </p:blipFill>
        <p:spPr>
          <a:xfrm>
            <a:off x="3132797" y="5607003"/>
            <a:ext cx="937339" cy="985211"/>
          </a:xfrm>
          <a:prstGeom prst="rect">
            <a:avLst/>
          </a:prstGeom>
        </p:spPr>
      </p:pic>
      <p:pic>
        <p:nvPicPr>
          <p:cNvPr id="8" name="Picture Placeholder 2">
            <a:extLst>
              <a:ext uri="{FF2B5EF4-FFF2-40B4-BE49-F238E27FC236}">
                <a16:creationId xmlns:a16="http://schemas.microsoft.com/office/drawing/2014/main" id="{621187BA-78D1-48CE-9D92-BDEE6F8CE3DC}"/>
              </a:ext>
            </a:extLst>
          </p:cNvPr>
          <p:cNvPicPr>
            <a:picLocks noChangeAspect="1"/>
          </p:cNvPicPr>
          <p:nvPr/>
        </p:nvPicPr>
        <p:blipFill>
          <a:blip r:embed="rId7" cstate="email">
            <a:lum/>
            <a:alphaModFix/>
            <a:extLst>
              <a:ext uri="{28A0092B-C50C-407E-A947-70E740481C1C}">
                <a14:useLocalDpi xmlns:a14="http://schemas.microsoft.com/office/drawing/2010/main"/>
              </a:ext>
            </a:extLst>
          </a:blip>
          <a:srcRect/>
          <a:stretch>
            <a:fillRect/>
          </a:stretch>
        </p:blipFill>
        <p:spPr>
          <a:xfrm>
            <a:off x="264874" y="192767"/>
            <a:ext cx="4347480" cy="2998108"/>
          </a:xfrm>
          <a:prstGeom prst="rect">
            <a:avLst/>
          </a:prstGeom>
        </p:spPr>
      </p:pic>
      <p:pic>
        <p:nvPicPr>
          <p:cNvPr id="9" name="Picture Placeholder 2">
            <a:extLst>
              <a:ext uri="{FF2B5EF4-FFF2-40B4-BE49-F238E27FC236}">
                <a16:creationId xmlns:a16="http://schemas.microsoft.com/office/drawing/2014/main" id="{4C0B46FE-6E0C-406C-8D6F-0F21B461E065}"/>
              </a:ext>
            </a:extLst>
          </p:cNvPr>
          <p:cNvPicPr>
            <a:picLocks noChangeAspect="1"/>
          </p:cNvPicPr>
          <p:nvPr/>
        </p:nvPicPr>
        <p:blipFill>
          <a:blip r:embed="rId8" cstate="email">
            <a:lum/>
            <a:alphaModFix/>
            <a:extLst>
              <a:ext uri="{28A0092B-C50C-407E-A947-70E740481C1C}">
                <a14:useLocalDpi xmlns:a14="http://schemas.microsoft.com/office/drawing/2010/main"/>
              </a:ext>
            </a:extLst>
          </a:blip>
          <a:srcRect/>
          <a:stretch>
            <a:fillRect/>
          </a:stretch>
        </p:blipFill>
        <p:spPr>
          <a:xfrm>
            <a:off x="460696" y="4004374"/>
            <a:ext cx="2348313" cy="2425001"/>
          </a:xfrm>
          <a:prstGeom prst="rect">
            <a:avLst/>
          </a:prstGeom>
        </p:spPr>
      </p:pic>
      <p:pic>
        <p:nvPicPr>
          <p:cNvPr id="11" name="Picture 10">
            <a:extLst>
              <a:ext uri="{FF2B5EF4-FFF2-40B4-BE49-F238E27FC236}">
                <a16:creationId xmlns:a16="http://schemas.microsoft.com/office/drawing/2014/main" id="{FB3D7F6F-E883-4F37-8DC0-70460DCC214A}"/>
              </a:ext>
            </a:extLst>
          </p:cNvPr>
          <p:cNvPicPr>
            <a:picLocks noChangeAspect="1"/>
          </p:cNvPicPr>
          <p:nvPr/>
        </p:nvPicPr>
        <p:blipFill>
          <a:blip r:embed="rId9" cstate="email">
            <a:lum/>
            <a:alphaModFix/>
            <a:extLst>
              <a:ext uri="{28A0092B-C50C-407E-A947-70E740481C1C}">
                <a14:useLocalDpi xmlns:a14="http://schemas.microsoft.com/office/drawing/2010/main"/>
              </a:ext>
            </a:extLst>
          </a:blip>
          <a:srcRect/>
          <a:stretch>
            <a:fillRect/>
          </a:stretch>
        </p:blipFill>
        <p:spPr>
          <a:xfrm>
            <a:off x="5261826" y="192767"/>
            <a:ext cx="2455156" cy="3273541"/>
          </a:xfrm>
          <a:prstGeom prst="rect">
            <a:avLst/>
          </a:prstGeom>
          <a:noFill/>
          <a:ln>
            <a:noFill/>
          </a:ln>
        </p:spPr>
      </p:pic>
    </p:spTree>
    <p:extLst>
      <p:ext uri="{BB962C8B-B14F-4D97-AF65-F5344CB8AC3E}">
        <p14:creationId xmlns:p14="http://schemas.microsoft.com/office/powerpoint/2010/main" val="2692710129"/>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65369" y="743528"/>
            <a:ext cx="7813864" cy="6017032"/>
          </a:xfrm>
          <a:prstGeom prst="rect">
            <a:avLst/>
          </a:prstGeom>
          <a:noFill/>
        </p:spPr>
        <p:txBody>
          <a:bodyPr wrap="square" rtlCol="0">
            <a:spAutoFit/>
          </a:bodyPr>
          <a:lstStyle/>
          <a:p>
            <a:pPr marL="457200" indent="-457200">
              <a:buFont typeface="Arial" panose="020B0604020202020204" pitchFamily="34" charset="0"/>
              <a:buChar char="•"/>
            </a:pPr>
            <a:r>
              <a:rPr lang="en-US" sz="3500" dirty="0">
                <a:solidFill>
                  <a:schemeClr val="bg1"/>
                </a:solidFill>
                <a:cs typeface="Arial" pitchFamily="34" charset="0"/>
              </a:rPr>
              <a:t>Children in EYFS, Year 1 and 2 are entitled to universal free school meals and a healthy snack.  </a:t>
            </a:r>
          </a:p>
          <a:p>
            <a:pPr marL="457200" indent="-457200">
              <a:buFont typeface="Arial" panose="020B0604020202020204" pitchFamily="34" charset="0"/>
              <a:buChar char="•"/>
            </a:pPr>
            <a:r>
              <a:rPr lang="en-US" sz="3500" dirty="0">
                <a:solidFill>
                  <a:schemeClr val="bg1"/>
                </a:solidFill>
                <a:cs typeface="Arial" pitchFamily="34" charset="0"/>
              </a:rPr>
              <a:t>Do not send snack in.</a:t>
            </a:r>
          </a:p>
          <a:p>
            <a:pPr marL="457200" indent="-457200">
              <a:buFont typeface="Arial" panose="020B0604020202020204" pitchFamily="34" charset="0"/>
              <a:buChar char="•"/>
            </a:pPr>
            <a:endParaRPr lang="en-US" sz="3500" dirty="0">
              <a:solidFill>
                <a:schemeClr val="bg1"/>
              </a:solidFill>
              <a:cs typeface="Arial" pitchFamily="34" charset="0"/>
            </a:endParaRPr>
          </a:p>
          <a:p>
            <a:pPr marL="457200" indent="-457200">
              <a:buFont typeface="Arial" panose="020B0604020202020204" pitchFamily="34" charset="0"/>
              <a:buChar char="•"/>
            </a:pPr>
            <a:r>
              <a:rPr lang="en-GB" sz="3500" dirty="0">
                <a:solidFill>
                  <a:schemeClr val="bg1"/>
                </a:solidFill>
                <a:cs typeface="Arial" pitchFamily="34" charset="0"/>
              </a:rPr>
              <a:t>We are a cash free school so payments for dinner money or trips etc are made online</a:t>
            </a:r>
          </a:p>
          <a:p>
            <a:endParaRPr lang="en-GB" sz="3500" dirty="0">
              <a:solidFill>
                <a:schemeClr val="bg1"/>
              </a:solidFill>
              <a:cs typeface="Arial" pitchFamily="34" charset="0"/>
            </a:endParaRPr>
          </a:p>
          <a:p>
            <a:pPr marL="457200" indent="-457200">
              <a:buFont typeface="Arial" panose="020B0604020202020204" pitchFamily="34" charset="0"/>
              <a:buChar char="•"/>
            </a:pPr>
            <a:r>
              <a:rPr lang="en-GB" sz="3500" dirty="0">
                <a:solidFill>
                  <a:schemeClr val="bg1"/>
                </a:solidFill>
                <a:cs typeface="Arial" pitchFamily="34" charset="0"/>
              </a:rPr>
              <a:t>Please inform us of any food allergies or dietary requirements</a:t>
            </a:r>
          </a:p>
        </p:txBody>
      </p:sp>
      <p:sp>
        <p:nvSpPr>
          <p:cNvPr id="2" name="TextBox 1"/>
          <p:cNvSpPr txBox="1"/>
          <p:nvPr/>
        </p:nvSpPr>
        <p:spPr>
          <a:xfrm>
            <a:off x="2613200" y="181106"/>
            <a:ext cx="10196946" cy="646331"/>
          </a:xfrm>
          <a:prstGeom prst="rect">
            <a:avLst/>
          </a:prstGeom>
          <a:noFill/>
        </p:spPr>
        <p:txBody>
          <a:bodyPr wrap="square" rtlCol="0">
            <a:spAutoFit/>
          </a:bodyPr>
          <a:lstStyle/>
          <a:p>
            <a:r>
              <a:rPr lang="en-US" sz="3600" b="1" dirty="0">
                <a:solidFill>
                  <a:schemeClr val="bg1"/>
                </a:solidFill>
                <a:cs typeface="Arial" panose="020B0604020202020204" pitchFamily="34" charset="0"/>
              </a:rPr>
              <a:t>School Meals and Payments</a:t>
            </a:r>
            <a:endParaRPr lang="en-GB" sz="3600" b="1" dirty="0">
              <a:solidFill>
                <a:schemeClr val="bg1"/>
              </a:solidFill>
              <a:cs typeface="Arial" panose="020B0604020202020204" pitchFamily="34" charset="0"/>
            </a:endParaRPr>
          </a:p>
        </p:txBody>
      </p:sp>
      <p:pic>
        <p:nvPicPr>
          <p:cNvPr id="8" name="Picture 7" descr="2018-07-05 10.50.51.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rot="5400000">
            <a:off x="9151883" y="874530"/>
            <a:ext cx="1792681" cy="2431260"/>
          </a:xfrm>
          <a:prstGeom prst="rect">
            <a:avLst/>
          </a:prstGeom>
        </p:spPr>
      </p:pic>
      <p:pic>
        <p:nvPicPr>
          <p:cNvPr id="9" name="Picture 8" descr="2018-07-05 12.13.43.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32593" y="4094407"/>
            <a:ext cx="2531053" cy="1898290"/>
          </a:xfrm>
          <a:prstGeom prst="rect">
            <a:avLst/>
          </a:prstGeom>
        </p:spPr>
      </p:pic>
    </p:spTree>
    <p:extLst>
      <p:ext uri="{BB962C8B-B14F-4D97-AF65-F5344CB8AC3E}">
        <p14:creationId xmlns:p14="http://schemas.microsoft.com/office/powerpoint/2010/main" val="1242971051"/>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GB" sz="9600" dirty="0">
                <a:solidFill>
                  <a:schemeClr val="bg1"/>
                </a:solidFill>
              </a:rPr>
              <a:t>Getting ready for school</a:t>
            </a:r>
            <a:endParaRPr lang="en-GB" dirty="0"/>
          </a:p>
        </p:txBody>
      </p:sp>
    </p:spTree>
    <p:extLst>
      <p:ext uri="{BB962C8B-B14F-4D97-AF65-F5344CB8AC3E}">
        <p14:creationId xmlns:p14="http://schemas.microsoft.com/office/powerpoint/2010/main" val="1601503325"/>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7488"/>
            <a:ext cx="10515600" cy="947541"/>
          </a:xfrm>
        </p:spPr>
        <p:txBody>
          <a:bodyPr>
            <a:normAutofit/>
          </a:bodyPr>
          <a:lstStyle/>
          <a:p>
            <a:r>
              <a:rPr lang="en-GB" sz="4000" b="1" dirty="0">
                <a:solidFill>
                  <a:schemeClr val="bg1"/>
                </a:solidFill>
                <a:latin typeface="Arial" panose="020B0604020202020204" pitchFamily="34" charset="0"/>
                <a:cs typeface="Arial" panose="020B0604020202020204" pitchFamily="34" charset="0"/>
              </a:rPr>
              <a:t>Uniform and PE Kit</a:t>
            </a:r>
          </a:p>
        </p:txBody>
      </p:sp>
      <p:sp>
        <p:nvSpPr>
          <p:cNvPr id="3" name="Content Placeholder 2"/>
          <p:cNvSpPr>
            <a:spLocks noGrp="1"/>
          </p:cNvSpPr>
          <p:nvPr>
            <p:ph idx="1"/>
          </p:nvPr>
        </p:nvSpPr>
        <p:spPr>
          <a:xfrm>
            <a:off x="92641" y="1045029"/>
            <a:ext cx="7045695" cy="5309083"/>
          </a:xfrm>
        </p:spPr>
        <p:txBody>
          <a:bodyPr>
            <a:noAutofit/>
          </a:bodyPr>
          <a:lstStyle/>
          <a:p>
            <a:r>
              <a:rPr lang="en-GB" sz="3000" b="1" u="sng" dirty="0">
                <a:solidFill>
                  <a:schemeClr val="bg1"/>
                </a:solidFill>
              </a:rPr>
              <a:t>LABEL EVERYTHING</a:t>
            </a:r>
          </a:p>
          <a:p>
            <a:r>
              <a:rPr lang="en-GB" dirty="0">
                <a:solidFill>
                  <a:schemeClr val="bg1"/>
                </a:solidFill>
              </a:rPr>
              <a:t>Uniform: white shirt/polo, navy jumper/cardigan, grey trousers/skirt/pinafore dress, grey tights, white socks </a:t>
            </a:r>
          </a:p>
          <a:p>
            <a:r>
              <a:rPr lang="en-GB" dirty="0">
                <a:solidFill>
                  <a:schemeClr val="bg1"/>
                </a:solidFill>
              </a:rPr>
              <a:t>Black shoes –Velcro please!</a:t>
            </a:r>
          </a:p>
          <a:p>
            <a:r>
              <a:rPr lang="en-GB" dirty="0">
                <a:solidFill>
                  <a:schemeClr val="bg1"/>
                </a:solidFill>
              </a:rPr>
              <a:t>PE kit: white t-shirt, navy shorts, suitable footwear (trainers or plimsolls), navy joggers and top in cooler weather.</a:t>
            </a:r>
          </a:p>
          <a:p>
            <a:r>
              <a:rPr lang="en-GB" dirty="0">
                <a:solidFill>
                  <a:schemeClr val="bg1"/>
                </a:solidFill>
              </a:rPr>
              <a:t>No jewellery at school except stud earrings and watches (no earrings on PE days)</a:t>
            </a:r>
          </a:p>
          <a:p>
            <a:r>
              <a:rPr lang="en-GB" dirty="0">
                <a:solidFill>
                  <a:schemeClr val="bg1"/>
                </a:solidFill>
              </a:rPr>
              <a:t>Long hair tied back daily</a:t>
            </a:r>
          </a:p>
          <a:p>
            <a:endParaRPr lang="en-GB" dirty="0">
              <a:solidFill>
                <a:schemeClr val="bg1"/>
              </a:solidFill>
            </a:endParaRPr>
          </a:p>
        </p:txBody>
      </p:sp>
      <p:pic>
        <p:nvPicPr>
          <p:cNvPr id="4" name="Picture 3"/>
          <p:cNvPicPr/>
          <p:nvPr/>
        </p:nvPicPr>
        <p:blipFill>
          <a:blip r:embed="rId3" cstate="email">
            <a:extLst>
              <a:ext uri="{28A0092B-C50C-407E-A947-70E740481C1C}">
                <a14:useLocalDpi xmlns:a14="http://schemas.microsoft.com/office/drawing/2010/main"/>
              </a:ext>
            </a:extLst>
          </a:blip>
          <a:srcRect/>
          <a:stretch>
            <a:fillRect/>
          </a:stretch>
        </p:blipFill>
        <p:spPr bwMode="auto">
          <a:xfrm>
            <a:off x="7350825" y="97300"/>
            <a:ext cx="2006931" cy="2384643"/>
          </a:xfrm>
          <a:prstGeom prst="rect">
            <a:avLst/>
          </a:prstGeom>
          <a:noFill/>
          <a:ln>
            <a:noFill/>
          </a:ln>
        </p:spPr>
      </p:pic>
      <p:pic>
        <p:nvPicPr>
          <p:cNvPr id="5" name="Picture 4"/>
          <p:cNvPicPr/>
          <p:nvPr/>
        </p:nvPicPr>
        <p:blipFill>
          <a:blip r:embed="rId4" cstate="email">
            <a:extLst>
              <a:ext uri="{28A0092B-C50C-407E-A947-70E740481C1C}">
                <a14:useLocalDpi xmlns:a14="http://schemas.microsoft.com/office/drawing/2010/main"/>
              </a:ext>
            </a:extLst>
          </a:blip>
          <a:srcRect/>
          <a:stretch>
            <a:fillRect/>
          </a:stretch>
        </p:blipFill>
        <p:spPr bwMode="auto">
          <a:xfrm>
            <a:off x="7188128" y="3148946"/>
            <a:ext cx="2006931" cy="2646212"/>
          </a:xfrm>
          <a:prstGeom prst="rect">
            <a:avLst/>
          </a:prstGeom>
          <a:noFill/>
          <a:ln>
            <a:noFill/>
          </a:ln>
        </p:spPr>
      </p:pic>
      <p:pic>
        <p:nvPicPr>
          <p:cNvPr id="6" name="Picture 5"/>
          <p:cNvPicPr/>
          <p:nvPr/>
        </p:nvPicPr>
        <p:blipFill rotWithShape="1">
          <a:blip r:embed="rId5" cstate="email">
            <a:extLst>
              <a:ext uri="{28A0092B-C50C-407E-A947-70E740481C1C}">
                <a14:useLocalDpi xmlns:a14="http://schemas.microsoft.com/office/drawing/2010/main"/>
              </a:ext>
            </a:extLst>
          </a:blip>
          <a:srcRect/>
          <a:stretch/>
        </p:blipFill>
        <p:spPr bwMode="auto">
          <a:xfrm>
            <a:off x="9528129" y="97300"/>
            <a:ext cx="2340000" cy="3240000"/>
          </a:xfrm>
          <a:prstGeom prst="rect">
            <a:avLst/>
          </a:prstGeom>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CAE12282-25F8-4897-A319-C5B685E87B80}"/>
              </a:ext>
            </a:extLst>
          </p:cNvPr>
          <p:cNvSpPr txBox="1"/>
          <p:nvPr/>
        </p:nvSpPr>
        <p:spPr>
          <a:xfrm>
            <a:off x="9506358" y="4311766"/>
            <a:ext cx="2555400" cy="2123658"/>
          </a:xfrm>
          <a:prstGeom prst="rect">
            <a:avLst/>
          </a:prstGeom>
          <a:noFill/>
        </p:spPr>
        <p:txBody>
          <a:bodyPr wrap="square">
            <a:spAutoFit/>
          </a:bodyPr>
          <a:lstStyle/>
          <a:p>
            <a:r>
              <a:rPr lang="en-GB" sz="2400" dirty="0">
                <a:solidFill>
                  <a:schemeClr val="bg1"/>
                </a:solidFill>
              </a:rPr>
              <a:t>School branded uniform and PE kit is available to order from </a:t>
            </a:r>
            <a:r>
              <a:rPr lang="en-GB" dirty="0">
                <a:hlinkClick r:id="rId6"/>
              </a:rPr>
              <a:t>https://www.onestopschoolgear.com/</a:t>
            </a:r>
            <a:endParaRPr lang="en-GB" sz="2400" dirty="0">
              <a:solidFill>
                <a:schemeClr val="bg1"/>
              </a:solidFill>
            </a:endParaRPr>
          </a:p>
        </p:txBody>
      </p:sp>
    </p:spTree>
    <p:extLst>
      <p:ext uri="{BB962C8B-B14F-4D97-AF65-F5344CB8AC3E}">
        <p14:creationId xmlns:p14="http://schemas.microsoft.com/office/powerpoint/2010/main" val="1504853079"/>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97645" y="268224"/>
            <a:ext cx="4420143" cy="6263259"/>
          </a:xfrm>
          <a:prstGeom prst="rect">
            <a:avLst/>
          </a:prstGeom>
        </p:spPr>
      </p:pic>
    </p:spTree>
    <p:extLst>
      <p:ext uri="{BB962C8B-B14F-4D97-AF65-F5344CB8AC3E}">
        <p14:creationId xmlns:p14="http://schemas.microsoft.com/office/powerpoint/2010/main" val="874324804"/>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8000" dirty="0">
                <a:solidFill>
                  <a:schemeClr val="bg1"/>
                </a:solidFill>
                <a:latin typeface="Arial" panose="020B0604020202020204" pitchFamily="34" charset="0"/>
                <a:cs typeface="Arial" panose="020B0604020202020204" pitchFamily="34" charset="0"/>
              </a:rPr>
              <a:t>Our Learning</a:t>
            </a:r>
            <a:endParaRPr lang="en-GB" sz="8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9709759"/>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34877" y="215483"/>
            <a:ext cx="4921575" cy="8217634"/>
          </a:xfrm>
          <a:prstGeom prst="rect">
            <a:avLst/>
          </a:prstGeom>
          <a:noFill/>
        </p:spPr>
        <p:txBody>
          <a:bodyPr wrap="square" rtlCol="0">
            <a:spAutoFit/>
          </a:bodyPr>
          <a:lstStyle/>
          <a:p>
            <a:r>
              <a:rPr lang="en-GB" sz="3600" dirty="0">
                <a:solidFill>
                  <a:schemeClr val="bg1"/>
                </a:solidFill>
                <a:cs typeface="Arial" panose="020B0604020202020204" pitchFamily="34" charset="0"/>
              </a:rPr>
              <a:t>A day in EYFS</a:t>
            </a:r>
          </a:p>
          <a:p>
            <a:r>
              <a:rPr lang="en-GB" sz="3600" dirty="0">
                <a:solidFill>
                  <a:schemeClr val="bg1"/>
                </a:solidFill>
                <a:cs typeface="Arial" panose="020B0604020202020204" pitchFamily="34" charset="0"/>
              </a:rPr>
              <a:t>8.40-3.10</a:t>
            </a:r>
          </a:p>
          <a:p>
            <a:endParaRPr lang="en-GB" sz="2800" b="1" dirty="0">
              <a:solidFill>
                <a:schemeClr val="bg1"/>
              </a:solidFill>
              <a:cs typeface="Arial" panose="020B0604020202020204" pitchFamily="34" charset="0"/>
            </a:endParaRPr>
          </a:p>
          <a:p>
            <a:pPr marL="571500" indent="-571500">
              <a:buFont typeface="Arial" panose="020B0604020202020204" pitchFamily="34" charset="0"/>
              <a:buChar char="•"/>
            </a:pPr>
            <a:r>
              <a:rPr lang="en-GB" sz="2800" dirty="0">
                <a:solidFill>
                  <a:schemeClr val="bg1"/>
                </a:solidFill>
                <a:cs typeface="Arial" panose="020B0604020202020204" pitchFamily="34" charset="0"/>
              </a:rPr>
              <a:t>Phonics &amp; Maths every morning</a:t>
            </a:r>
          </a:p>
          <a:p>
            <a:pPr marL="571500" indent="-571500">
              <a:buFont typeface="Arial" panose="020B0604020202020204" pitchFamily="34" charset="0"/>
              <a:buChar char="•"/>
            </a:pPr>
            <a:r>
              <a:rPr lang="en-GB" sz="2800" dirty="0">
                <a:solidFill>
                  <a:schemeClr val="bg1"/>
                </a:solidFill>
                <a:cs typeface="Arial" panose="020B0604020202020204" pitchFamily="34" charset="0"/>
              </a:rPr>
              <a:t>Child led learning activities (indoors and outdoors)</a:t>
            </a:r>
          </a:p>
          <a:p>
            <a:pPr marL="571500" indent="-571500">
              <a:buFont typeface="Arial" panose="020B0604020202020204" pitchFamily="34" charset="0"/>
              <a:buChar char="•"/>
            </a:pPr>
            <a:r>
              <a:rPr lang="en-GB" sz="2800" dirty="0">
                <a:solidFill>
                  <a:schemeClr val="bg1"/>
                </a:solidFill>
                <a:cs typeface="Arial" panose="020B0604020202020204" pitchFamily="34" charset="0"/>
              </a:rPr>
              <a:t>Adult led learning</a:t>
            </a:r>
          </a:p>
          <a:p>
            <a:pPr marL="571500" indent="-571500">
              <a:buFont typeface="Arial" panose="020B0604020202020204" pitchFamily="34" charset="0"/>
              <a:buChar char="•"/>
            </a:pPr>
            <a:r>
              <a:rPr lang="en-GB" sz="2800" dirty="0">
                <a:solidFill>
                  <a:schemeClr val="bg1"/>
                </a:solidFill>
                <a:cs typeface="Arial" panose="020B0604020202020204" pitchFamily="34" charset="0"/>
              </a:rPr>
              <a:t>Assembly</a:t>
            </a:r>
          </a:p>
          <a:p>
            <a:pPr marL="571500" indent="-571500">
              <a:buFont typeface="Arial" panose="020B0604020202020204" pitchFamily="34" charset="0"/>
              <a:buChar char="•"/>
            </a:pPr>
            <a:r>
              <a:rPr lang="en-GB" sz="2800" dirty="0">
                <a:solidFill>
                  <a:schemeClr val="bg1"/>
                </a:solidFill>
                <a:cs typeface="Arial" panose="020B0604020202020204" pitchFamily="34" charset="0"/>
              </a:rPr>
              <a:t>Social snack</a:t>
            </a:r>
          </a:p>
          <a:p>
            <a:pPr marL="571500" indent="-571500">
              <a:buFont typeface="Arial" panose="020B0604020202020204" pitchFamily="34" charset="0"/>
              <a:buChar char="•"/>
            </a:pPr>
            <a:r>
              <a:rPr lang="en-GB" sz="2800" dirty="0">
                <a:solidFill>
                  <a:schemeClr val="bg1"/>
                </a:solidFill>
                <a:cs typeface="Arial" panose="020B0604020202020204" pitchFamily="34" charset="0"/>
              </a:rPr>
              <a:t>Playtime</a:t>
            </a:r>
          </a:p>
          <a:p>
            <a:pPr marL="571500" indent="-571500">
              <a:buFont typeface="Arial" panose="020B0604020202020204" pitchFamily="34" charset="0"/>
              <a:buChar char="•"/>
            </a:pPr>
            <a:r>
              <a:rPr lang="en-GB" sz="2800" dirty="0">
                <a:solidFill>
                  <a:schemeClr val="bg1"/>
                </a:solidFill>
                <a:cs typeface="Arial" panose="020B0604020202020204" pitchFamily="34" charset="0"/>
              </a:rPr>
              <a:t>Singing and story times</a:t>
            </a:r>
          </a:p>
          <a:p>
            <a:pPr marL="571500" indent="-571500">
              <a:buFont typeface="Arial" panose="020B0604020202020204" pitchFamily="34" charset="0"/>
              <a:buChar char="•"/>
            </a:pPr>
            <a:r>
              <a:rPr lang="en-GB" sz="2800" dirty="0">
                <a:solidFill>
                  <a:schemeClr val="bg1"/>
                </a:solidFill>
                <a:cs typeface="Arial" panose="020B0604020202020204" pitchFamily="34" charset="0"/>
              </a:rPr>
              <a:t>PE once a week</a:t>
            </a:r>
          </a:p>
          <a:p>
            <a:pPr marL="571500" indent="-571500">
              <a:buFont typeface="Arial" panose="020B0604020202020204" pitchFamily="34" charset="0"/>
              <a:buChar char="•"/>
            </a:pPr>
            <a:endParaRPr lang="en-GB" sz="2800" dirty="0">
              <a:solidFill>
                <a:schemeClr val="bg1"/>
              </a:solidFill>
              <a:latin typeface="Arial" panose="020B0604020202020204" pitchFamily="34" charset="0"/>
              <a:cs typeface="Arial" panose="020B0604020202020204" pitchFamily="34" charset="0"/>
            </a:endParaRPr>
          </a:p>
          <a:p>
            <a:endParaRPr lang="en-GB" sz="4000" dirty="0">
              <a:solidFill>
                <a:schemeClr val="bg1"/>
              </a:solidFill>
              <a:latin typeface="Arial" panose="020B0604020202020204" pitchFamily="34" charset="0"/>
              <a:cs typeface="Arial" panose="020B0604020202020204" pitchFamily="34" charset="0"/>
            </a:endParaRPr>
          </a:p>
          <a:p>
            <a:endParaRPr lang="en-GB" sz="4000" dirty="0">
              <a:solidFill>
                <a:schemeClr val="bg1"/>
              </a:solidFill>
              <a:latin typeface="Arial" panose="020B0604020202020204" pitchFamily="34" charset="0"/>
              <a:cs typeface="Arial" panose="020B0604020202020204" pitchFamily="34" charset="0"/>
            </a:endParaRPr>
          </a:p>
          <a:p>
            <a:endParaRPr lang="en-GB" sz="4000" dirty="0">
              <a:solidFill>
                <a:schemeClr val="bg1"/>
              </a:solidFill>
              <a:latin typeface="Arial" panose="020B0604020202020204" pitchFamily="34" charset="0"/>
              <a:cs typeface="Arial" panose="020B0604020202020204" pitchFamily="34" charset="0"/>
            </a:endParaRPr>
          </a:p>
        </p:txBody>
      </p:sp>
      <p:pic>
        <p:nvPicPr>
          <p:cNvPr id="3" name="Picture 2"/>
          <p:cNvPicPr/>
          <p:nvPr/>
        </p:nvPicPr>
        <p:blipFill>
          <a:blip r:embed="rId3" cstate="print">
            <a:extLst>
              <a:ext uri="{28A0092B-C50C-407E-A947-70E740481C1C}">
                <a14:useLocalDpi xmlns:a14="http://schemas.microsoft.com/office/drawing/2010/main"/>
              </a:ext>
            </a:extLst>
          </a:blip>
          <a:stretch>
            <a:fillRect/>
          </a:stretch>
        </p:blipFill>
        <p:spPr>
          <a:xfrm>
            <a:off x="9180427" y="392795"/>
            <a:ext cx="2160000" cy="2700000"/>
          </a:xfrm>
          <a:prstGeom prst="rect">
            <a:avLst/>
          </a:prstGeom>
        </p:spPr>
      </p:pic>
      <p:pic>
        <p:nvPicPr>
          <p:cNvPr id="4" name="Picture 3"/>
          <p:cNvPicPr/>
          <p:nvPr/>
        </p:nvPicPr>
        <p:blipFill>
          <a:blip r:embed="rId4" cstate="print">
            <a:extLst>
              <a:ext uri="{28A0092B-C50C-407E-A947-70E740481C1C}">
                <a14:useLocalDpi xmlns:a14="http://schemas.microsoft.com/office/drawing/2010/main"/>
              </a:ext>
            </a:extLst>
          </a:blip>
          <a:stretch>
            <a:fillRect/>
          </a:stretch>
        </p:blipFill>
        <p:spPr>
          <a:xfrm>
            <a:off x="5619995" y="392795"/>
            <a:ext cx="2160000" cy="2700000"/>
          </a:xfrm>
          <a:prstGeom prst="rect">
            <a:avLst/>
          </a:prstGeom>
        </p:spPr>
      </p:pic>
      <p:pic>
        <p:nvPicPr>
          <p:cNvPr id="6" name="Picture 5"/>
          <p:cNvPicPr/>
          <p:nvPr/>
        </p:nvPicPr>
        <p:blipFill>
          <a:blip r:embed="rId5" cstate="print">
            <a:extLst>
              <a:ext uri="{28A0092B-C50C-407E-A947-70E740481C1C}">
                <a14:useLocalDpi xmlns:a14="http://schemas.microsoft.com/office/drawing/2010/main"/>
              </a:ext>
            </a:extLst>
          </a:blip>
          <a:stretch>
            <a:fillRect/>
          </a:stretch>
        </p:blipFill>
        <p:spPr>
          <a:xfrm>
            <a:off x="5605154" y="3828316"/>
            <a:ext cx="2160000" cy="2700000"/>
          </a:xfrm>
          <a:prstGeom prst="rect">
            <a:avLst/>
          </a:prstGeom>
        </p:spPr>
      </p:pic>
      <p:pic>
        <p:nvPicPr>
          <p:cNvPr id="7" name="Picture 6"/>
          <p:cNvPicPr/>
          <p:nvPr/>
        </p:nvPicPr>
        <p:blipFill>
          <a:blip r:embed="rId6" cstate="print">
            <a:extLst>
              <a:ext uri="{28A0092B-C50C-407E-A947-70E740481C1C}">
                <a14:useLocalDpi xmlns:a14="http://schemas.microsoft.com/office/drawing/2010/main"/>
              </a:ext>
            </a:extLst>
          </a:blip>
          <a:stretch>
            <a:fillRect/>
          </a:stretch>
        </p:blipFill>
        <p:spPr>
          <a:xfrm>
            <a:off x="9204243" y="3828316"/>
            <a:ext cx="2160000" cy="2700000"/>
          </a:xfrm>
          <a:prstGeom prst="rect">
            <a:avLst/>
          </a:prstGeom>
        </p:spPr>
      </p:pic>
      <p:pic>
        <p:nvPicPr>
          <p:cNvPr id="5" name="Picture 4"/>
          <p:cNvPicPr/>
          <p:nvPr/>
        </p:nvPicPr>
        <p:blipFill>
          <a:blip r:embed="rId7" cstate="email">
            <a:extLst>
              <a:ext uri="{28A0092B-C50C-407E-A947-70E740481C1C}">
                <a14:useLocalDpi xmlns:a14="http://schemas.microsoft.com/office/drawing/2010/main"/>
              </a:ext>
            </a:extLst>
          </a:blip>
          <a:stretch>
            <a:fillRect/>
          </a:stretch>
        </p:blipFill>
        <p:spPr>
          <a:xfrm>
            <a:off x="7130211" y="2478316"/>
            <a:ext cx="2700000" cy="2160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GB" sz="4000" dirty="0">
                <a:solidFill>
                  <a:schemeClr val="bg1"/>
                </a:solidFill>
              </a:rPr>
              <a:t>Welcome to our school. As a school we are committed to doing all we can to ensure our children enjoy and achieve during their time at Springfield Primary School and it is our aim that every child should feel that he or she is becoming part of a special community.</a:t>
            </a:r>
          </a:p>
        </p:txBody>
      </p:sp>
    </p:spTree>
    <p:extLst>
      <p:ext uri="{BB962C8B-B14F-4D97-AF65-F5344CB8AC3E}">
        <p14:creationId xmlns:p14="http://schemas.microsoft.com/office/powerpoint/2010/main" val="3187567215"/>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9683" y="339012"/>
            <a:ext cx="11100318" cy="861774"/>
          </a:xfrm>
          <a:prstGeom prst="rect">
            <a:avLst/>
          </a:prstGeom>
          <a:noFill/>
        </p:spPr>
        <p:txBody>
          <a:bodyPr wrap="square" rtlCol="0">
            <a:spAutoFit/>
          </a:bodyPr>
          <a:lstStyle/>
          <a:p>
            <a:pPr algn="ctr"/>
            <a:r>
              <a:rPr lang="en-GB" sz="5000" b="1" dirty="0">
                <a:solidFill>
                  <a:schemeClr val="bg1"/>
                </a:solidFill>
                <a:cs typeface="Arial" panose="020B0604020202020204" pitchFamily="34" charset="0"/>
              </a:rPr>
              <a:t>Our Curriculum</a:t>
            </a:r>
          </a:p>
        </p:txBody>
      </p:sp>
      <p:pic>
        <p:nvPicPr>
          <p:cNvPr id="2" name="Picture 1"/>
          <p:cNvPicPr>
            <a:picLocks noChangeAspect="1"/>
          </p:cNvPicPr>
          <p:nvPr/>
        </p:nvPicPr>
        <p:blipFill>
          <a:blip r:embed="rId3"/>
          <a:stretch>
            <a:fillRect/>
          </a:stretch>
        </p:blipFill>
        <p:spPr>
          <a:xfrm>
            <a:off x="1292352" y="1200786"/>
            <a:ext cx="9765792" cy="5207538"/>
          </a:xfrm>
          <a:prstGeom prst="rect">
            <a:avLst/>
          </a:prstGeom>
        </p:spPr>
      </p:pic>
    </p:spTree>
    <p:extLst>
      <p:ext uri="{BB962C8B-B14F-4D97-AF65-F5344CB8AC3E}">
        <p14:creationId xmlns:p14="http://schemas.microsoft.com/office/powerpoint/2010/main" val="2371919373"/>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0F1FDC2-2997-42FD-A7E4-FC88A08E08B7}"/>
              </a:ext>
            </a:extLst>
          </p:cNvPr>
          <p:cNvSpPr txBox="1"/>
          <p:nvPr/>
        </p:nvSpPr>
        <p:spPr>
          <a:xfrm>
            <a:off x="1219200" y="2006930"/>
            <a:ext cx="9753600" cy="3862596"/>
          </a:xfrm>
          <a:prstGeom prst="rect">
            <a:avLst/>
          </a:prstGeom>
          <a:noFill/>
        </p:spPr>
        <p:txBody>
          <a:bodyPr wrap="square" rtlCol="0">
            <a:spAutoFit/>
          </a:bodyPr>
          <a:lstStyle/>
          <a:p>
            <a:r>
              <a:rPr lang="en-GB" sz="3500" dirty="0">
                <a:solidFill>
                  <a:schemeClr val="bg1"/>
                </a:solidFill>
              </a:rPr>
              <a:t>In the Early Years Foundation Stage (EYFS), </a:t>
            </a:r>
            <a:r>
              <a:rPr lang="en-GB" sz="3500" b="1" u="none" strike="noStrike" dirty="0">
                <a:solidFill>
                  <a:schemeClr val="bg1"/>
                </a:solidFill>
                <a:effectLst/>
                <a:latin typeface="Google Sans"/>
              </a:rPr>
              <a:t>self-regulation</a:t>
            </a:r>
            <a:r>
              <a:rPr lang="en-GB" sz="3500" dirty="0">
                <a:solidFill>
                  <a:schemeClr val="bg1"/>
                </a:solidFill>
              </a:rPr>
              <a:t> and </a:t>
            </a:r>
            <a:r>
              <a:rPr lang="en-GB" sz="3500" b="1" u="none" strike="noStrike" dirty="0">
                <a:solidFill>
                  <a:schemeClr val="bg1"/>
                </a:solidFill>
                <a:effectLst/>
                <a:latin typeface="Google Sans"/>
              </a:rPr>
              <a:t>executive functioning</a:t>
            </a:r>
            <a:r>
              <a:rPr lang="en-GB" sz="3500" dirty="0">
                <a:solidFill>
                  <a:schemeClr val="bg1"/>
                </a:solidFill>
              </a:rPr>
              <a:t> are critical, overlapping skills that allow children to manage their emotions, control impulses, and focus on tasks. </a:t>
            </a:r>
          </a:p>
          <a:p>
            <a:endParaRPr lang="en-GB" sz="3500" dirty="0">
              <a:solidFill>
                <a:schemeClr val="bg1"/>
              </a:solidFill>
            </a:endParaRPr>
          </a:p>
          <a:p>
            <a:r>
              <a:rPr lang="en-GB" sz="3500" dirty="0">
                <a:solidFill>
                  <a:schemeClr val="bg1"/>
                </a:solidFill>
              </a:rPr>
              <a:t>These prime skills form the foundation for academic success and healthy personal development</a:t>
            </a:r>
          </a:p>
        </p:txBody>
      </p:sp>
      <p:sp>
        <p:nvSpPr>
          <p:cNvPr id="3" name="TextBox 2">
            <a:extLst>
              <a:ext uri="{FF2B5EF4-FFF2-40B4-BE49-F238E27FC236}">
                <a16:creationId xmlns:a16="http://schemas.microsoft.com/office/drawing/2014/main" id="{639DFBFF-6951-4D2D-861E-20B4DC37F5D3}"/>
              </a:ext>
            </a:extLst>
          </p:cNvPr>
          <p:cNvSpPr txBox="1"/>
          <p:nvPr/>
        </p:nvSpPr>
        <p:spPr>
          <a:xfrm>
            <a:off x="1484416" y="783771"/>
            <a:ext cx="9345880" cy="861774"/>
          </a:xfrm>
          <a:prstGeom prst="rect">
            <a:avLst/>
          </a:prstGeom>
          <a:noFill/>
        </p:spPr>
        <p:txBody>
          <a:bodyPr wrap="square" rtlCol="0">
            <a:spAutoFit/>
          </a:bodyPr>
          <a:lstStyle/>
          <a:p>
            <a:pPr algn="ctr"/>
            <a:r>
              <a:rPr lang="en-US" sz="5000" b="1" dirty="0">
                <a:solidFill>
                  <a:schemeClr val="bg1"/>
                </a:solidFill>
              </a:rPr>
              <a:t>Being Ready To Learn</a:t>
            </a:r>
            <a:endParaRPr lang="en-GB" sz="5000" b="1" dirty="0">
              <a:solidFill>
                <a:schemeClr val="bg1"/>
              </a:solidFill>
            </a:endParaRPr>
          </a:p>
        </p:txBody>
      </p:sp>
    </p:spTree>
    <p:extLst>
      <p:ext uri="{BB962C8B-B14F-4D97-AF65-F5344CB8AC3E}">
        <p14:creationId xmlns:p14="http://schemas.microsoft.com/office/powerpoint/2010/main" val="2969150937"/>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latin typeface="Arial" panose="020B0604020202020204" pitchFamily="34" charset="0"/>
                <a:cs typeface="Arial" panose="020B0604020202020204" pitchFamily="34" charset="0"/>
              </a:rPr>
              <a:t>Phonics</a:t>
            </a:r>
          </a:p>
        </p:txBody>
      </p:sp>
      <p:sp>
        <p:nvSpPr>
          <p:cNvPr id="3" name="Content Placeholder 2"/>
          <p:cNvSpPr>
            <a:spLocks noGrp="1"/>
          </p:cNvSpPr>
          <p:nvPr>
            <p:ph idx="1"/>
          </p:nvPr>
        </p:nvSpPr>
        <p:spPr>
          <a:xfrm>
            <a:off x="838200" y="1825625"/>
            <a:ext cx="5396345" cy="4351338"/>
          </a:xfrm>
        </p:spPr>
        <p:txBody>
          <a:bodyPr/>
          <a:lstStyle/>
          <a:p>
            <a:r>
              <a:rPr lang="en-GB" dirty="0">
                <a:solidFill>
                  <a:schemeClr val="bg1"/>
                </a:solidFill>
                <a:latin typeface="Arial" panose="020B0604020202020204" pitchFamily="34" charset="0"/>
                <a:cs typeface="Arial" panose="020B0604020202020204" pitchFamily="34" charset="0"/>
              </a:rPr>
              <a:t>Bug club</a:t>
            </a:r>
          </a:p>
          <a:p>
            <a:r>
              <a:rPr lang="en-GB" dirty="0">
                <a:solidFill>
                  <a:schemeClr val="bg1"/>
                </a:solidFill>
                <a:latin typeface="Arial" panose="020B0604020202020204" pitchFamily="34" charset="0"/>
                <a:cs typeface="Arial" panose="020B0604020202020204" pitchFamily="34" charset="0"/>
              </a:rPr>
              <a:t>Supports early development of reading and writing</a:t>
            </a:r>
          </a:p>
          <a:p>
            <a:r>
              <a:rPr lang="en-GB" dirty="0">
                <a:solidFill>
                  <a:schemeClr val="bg1"/>
                </a:solidFill>
                <a:latin typeface="Arial" panose="020B0604020202020204" pitchFamily="34" charset="0"/>
                <a:cs typeface="Arial" panose="020B0604020202020204" pitchFamily="34" charset="0"/>
              </a:rPr>
              <a:t>Starts with individual letter sounds</a:t>
            </a:r>
          </a:p>
          <a:p>
            <a:r>
              <a:rPr lang="en-GB" dirty="0">
                <a:solidFill>
                  <a:schemeClr val="bg1"/>
                </a:solidFill>
                <a:latin typeface="Arial" panose="020B0604020202020204" pitchFamily="34" charset="0"/>
                <a:cs typeface="Arial" panose="020B0604020202020204" pitchFamily="34" charset="0"/>
              </a:rPr>
              <a:t>Further support with using at home in September</a:t>
            </a:r>
          </a:p>
          <a:p>
            <a:r>
              <a:rPr lang="en-GB" dirty="0">
                <a:solidFill>
                  <a:schemeClr val="bg1"/>
                </a:solidFill>
                <a:latin typeface="Arial" panose="020B0604020202020204" pitchFamily="34" charset="0"/>
                <a:cs typeface="Arial" panose="020B0604020202020204" pitchFamily="34" charset="0"/>
              </a:rPr>
              <a:t>Letter names are important too!</a:t>
            </a:r>
          </a:p>
          <a:p>
            <a:endParaRPr lang="en-GB" dirty="0">
              <a:solidFill>
                <a:schemeClr val="bg1"/>
              </a:solidFill>
              <a:latin typeface="Arial" panose="020B0604020202020204" pitchFamily="34" charset="0"/>
              <a:cs typeface="Arial" panose="020B0604020202020204" pitchFamily="34" charset="0"/>
            </a:endParaRPr>
          </a:p>
        </p:txBody>
      </p:sp>
      <p:pic>
        <p:nvPicPr>
          <p:cNvPr id="4" name="Picture 3"/>
          <p:cNvPicPr/>
          <p:nvPr/>
        </p:nvPicPr>
        <p:blipFill rotWithShape="1">
          <a:blip r:embed="rId3" cstate="email">
            <a:extLst>
              <a:ext uri="{28A0092B-C50C-407E-A947-70E740481C1C}">
                <a14:useLocalDpi xmlns:a14="http://schemas.microsoft.com/office/drawing/2010/main"/>
              </a:ext>
            </a:extLst>
          </a:blip>
          <a:srcRect/>
          <a:stretch/>
        </p:blipFill>
        <p:spPr>
          <a:xfrm>
            <a:off x="7112664" y="324897"/>
            <a:ext cx="3703118" cy="2235423"/>
          </a:xfrm>
          <a:prstGeom prst="rect">
            <a:avLst/>
          </a:prstGeom>
        </p:spPr>
      </p:pic>
      <p:pic>
        <p:nvPicPr>
          <p:cNvPr id="6" name="Picture 5" descr="\\curric-server01\staff$\c.jones\Desktop\Phonics pic.jpg"/>
          <p:cNvPicPr/>
          <p:nvPr/>
        </p:nvPicPr>
        <p:blipFill>
          <a:blip r:embed="rId4" cstate="email">
            <a:extLst>
              <a:ext uri="{28A0092B-C50C-407E-A947-70E740481C1C}">
                <a14:useLocalDpi xmlns:a14="http://schemas.microsoft.com/office/drawing/2010/main"/>
              </a:ext>
            </a:extLst>
          </a:blip>
          <a:srcRect/>
          <a:stretch>
            <a:fillRect/>
          </a:stretch>
        </p:blipFill>
        <p:spPr bwMode="auto">
          <a:xfrm>
            <a:off x="6767754" y="2936068"/>
            <a:ext cx="4695965" cy="3240895"/>
          </a:xfrm>
          <a:prstGeom prst="rect">
            <a:avLst/>
          </a:prstGeom>
          <a:noFill/>
          <a:ln>
            <a:noFill/>
          </a:ln>
        </p:spPr>
      </p:pic>
    </p:spTree>
    <p:extLst>
      <p:ext uri="{BB962C8B-B14F-4D97-AF65-F5344CB8AC3E}">
        <p14:creationId xmlns:p14="http://schemas.microsoft.com/office/powerpoint/2010/main" val="3113206427"/>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solidFill>
                  <a:schemeClr val="bg1"/>
                </a:solidFill>
                <a:latin typeface="Arial" panose="020B0604020202020204" pitchFamily="34" charset="0"/>
                <a:cs typeface="Arial" panose="020B0604020202020204" pitchFamily="34" charset="0"/>
              </a:rPr>
              <a:t>Maths</a:t>
            </a:r>
            <a:endParaRPr lang="en-GB" b="1" dirty="0">
              <a:solidFill>
                <a:schemeClr val="bg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buNone/>
            </a:pPr>
            <a:r>
              <a:rPr lang="en-US" sz="4000" dirty="0">
                <a:solidFill>
                  <a:schemeClr val="bg1"/>
                </a:solidFill>
                <a:latin typeface="Arial" panose="020B0604020202020204" pitchFamily="34" charset="0"/>
                <a:cs typeface="Arial" panose="020B0604020202020204" pitchFamily="34" charset="0"/>
              </a:rPr>
              <a:t>Counting songs</a:t>
            </a:r>
          </a:p>
          <a:p>
            <a:pPr marL="0" indent="0">
              <a:buNone/>
            </a:pPr>
            <a:r>
              <a:rPr lang="en-US" sz="4000" dirty="0">
                <a:solidFill>
                  <a:schemeClr val="bg1"/>
                </a:solidFill>
                <a:latin typeface="Arial" panose="020B0604020202020204" pitchFamily="34" charset="0"/>
                <a:cs typeface="Arial" panose="020B0604020202020204" pitchFamily="34" charset="0"/>
              </a:rPr>
              <a:t>Understanding 5</a:t>
            </a:r>
          </a:p>
          <a:p>
            <a:pPr marL="0" indent="0">
              <a:buNone/>
            </a:pPr>
            <a:r>
              <a:rPr lang="en-US" sz="4000" dirty="0">
                <a:solidFill>
                  <a:schemeClr val="bg1"/>
                </a:solidFill>
                <a:latin typeface="Arial" panose="020B0604020202020204" pitchFamily="34" charset="0"/>
                <a:cs typeface="Arial" panose="020B0604020202020204" pitchFamily="34" charset="0"/>
              </a:rPr>
              <a:t>Counting things 1:1</a:t>
            </a:r>
          </a:p>
          <a:p>
            <a:pPr marL="0" indent="0">
              <a:buNone/>
            </a:pPr>
            <a:r>
              <a:rPr lang="en-US" sz="4000" dirty="0" err="1">
                <a:solidFill>
                  <a:schemeClr val="bg1"/>
                </a:solidFill>
                <a:latin typeface="Arial" panose="020B0604020202020204" pitchFamily="34" charset="0"/>
                <a:cs typeface="Arial" panose="020B0604020202020204" pitchFamily="34" charset="0"/>
              </a:rPr>
              <a:t>Recognising</a:t>
            </a:r>
            <a:r>
              <a:rPr lang="en-US" sz="4000" dirty="0">
                <a:solidFill>
                  <a:schemeClr val="bg1"/>
                </a:solidFill>
                <a:latin typeface="Arial" panose="020B0604020202020204" pitchFamily="34" charset="0"/>
                <a:cs typeface="Arial" panose="020B0604020202020204" pitchFamily="34" charset="0"/>
              </a:rPr>
              <a:t> numbers</a:t>
            </a:r>
            <a:endParaRPr lang="en-GB" sz="4000" dirty="0">
              <a:solidFill>
                <a:schemeClr val="bg1"/>
              </a:solidFill>
              <a:latin typeface="Arial" panose="020B0604020202020204" pitchFamily="34" charset="0"/>
              <a:cs typeface="Arial" panose="020B0604020202020204" pitchFamily="34" charset="0"/>
            </a:endParaRPr>
          </a:p>
        </p:txBody>
      </p:sp>
      <p:pic>
        <p:nvPicPr>
          <p:cNvPr id="4" name="Picture 3" descr="\\curric-server01\staff$\c.jones\Desktop\Number pic.jpg"/>
          <p:cNvPicPr/>
          <p:nvPr/>
        </p:nvPicPr>
        <p:blipFill>
          <a:blip r:embed="rId2" cstate="email">
            <a:extLst>
              <a:ext uri="{28A0092B-C50C-407E-A947-70E740481C1C}">
                <a14:useLocalDpi xmlns:a14="http://schemas.microsoft.com/office/drawing/2010/main"/>
              </a:ext>
            </a:extLst>
          </a:blip>
          <a:srcRect/>
          <a:stretch>
            <a:fillRect/>
          </a:stretch>
        </p:blipFill>
        <p:spPr bwMode="auto">
          <a:xfrm rot="955022">
            <a:off x="7265375" y="976927"/>
            <a:ext cx="3396329" cy="4458412"/>
          </a:xfrm>
          <a:prstGeom prst="rect">
            <a:avLst/>
          </a:prstGeom>
          <a:noFill/>
          <a:ln>
            <a:noFill/>
          </a:ln>
        </p:spPr>
      </p:pic>
    </p:spTree>
    <p:extLst>
      <p:ext uri="{BB962C8B-B14F-4D97-AF65-F5344CB8AC3E}">
        <p14:creationId xmlns:p14="http://schemas.microsoft.com/office/powerpoint/2010/main" val="812627742"/>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bg1"/>
                </a:solidFill>
                <a:latin typeface="Arial" panose="020B0604020202020204" pitchFamily="34" charset="0"/>
                <a:cs typeface="Arial" panose="020B0604020202020204" pitchFamily="34" charset="0"/>
              </a:rPr>
              <a:t>Handwriting</a:t>
            </a:r>
          </a:p>
        </p:txBody>
      </p:sp>
      <p:sp>
        <p:nvSpPr>
          <p:cNvPr id="3" name="Content Placeholder 2"/>
          <p:cNvSpPr>
            <a:spLocks noGrp="1"/>
          </p:cNvSpPr>
          <p:nvPr>
            <p:ph idx="1"/>
          </p:nvPr>
        </p:nvSpPr>
        <p:spPr>
          <a:xfrm>
            <a:off x="838200" y="1825625"/>
            <a:ext cx="4227286" cy="4351338"/>
          </a:xfrm>
        </p:spPr>
        <p:txBody>
          <a:bodyPr>
            <a:normAutofit/>
          </a:bodyPr>
          <a:lstStyle/>
          <a:p>
            <a:pPr marL="0" indent="0">
              <a:buNone/>
            </a:pPr>
            <a:endParaRPr lang="en-GB" sz="3200" dirty="0">
              <a:solidFill>
                <a:schemeClr val="bg1"/>
              </a:solidFill>
              <a:latin typeface="Arial" panose="020B0604020202020204" pitchFamily="34" charset="0"/>
              <a:cs typeface="Arial" panose="020B0604020202020204" pitchFamily="34" charset="0"/>
            </a:endParaRPr>
          </a:p>
          <a:p>
            <a:r>
              <a:rPr lang="en-US" sz="3200" dirty="0">
                <a:solidFill>
                  <a:schemeClr val="bg1"/>
                </a:solidFill>
                <a:latin typeface="Arial" panose="020B0604020202020204" pitchFamily="34" charset="0"/>
                <a:cs typeface="Arial" panose="020B0604020202020204" pitchFamily="34" charset="0"/>
              </a:rPr>
              <a:t>Nip, flip and grip</a:t>
            </a:r>
          </a:p>
          <a:p>
            <a:r>
              <a:rPr lang="en-US" sz="3200" dirty="0">
                <a:solidFill>
                  <a:schemeClr val="bg1"/>
                </a:solidFill>
                <a:latin typeface="Arial" panose="020B0604020202020204" pitchFamily="34" charset="0"/>
                <a:cs typeface="Arial" panose="020B0604020202020204" pitchFamily="34" charset="0"/>
              </a:rPr>
              <a:t>Sassoon font for clear, legible handwriting</a:t>
            </a:r>
            <a:r>
              <a:rPr lang="en-US" sz="3200" dirty="0">
                <a:solidFill>
                  <a:schemeClr val="bg1"/>
                </a:solidFill>
                <a:cs typeface="Arial" panose="020B0604020202020204" pitchFamily="34" charset="0"/>
              </a:rPr>
              <a:t>.</a:t>
            </a:r>
            <a:endParaRPr lang="en-GB" sz="3200" dirty="0">
              <a:solidFill>
                <a:schemeClr val="bg1"/>
              </a:solidFill>
              <a:cs typeface="Arial" panose="020B0604020202020204" pitchFamily="34" charset="0"/>
            </a:endParaRPr>
          </a:p>
          <a:p>
            <a:endParaRPr lang="en-GB" sz="3200"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5698836" y="1690688"/>
            <a:ext cx="5370946" cy="3785652"/>
          </a:xfrm>
          <a:prstGeom prst="rect">
            <a:avLst/>
          </a:prstGeom>
          <a:noFill/>
          <a:ln>
            <a:solidFill>
              <a:schemeClr val="bg1"/>
            </a:solidFill>
          </a:ln>
        </p:spPr>
        <p:txBody>
          <a:bodyPr wrap="square" rtlCol="0">
            <a:spAutoFit/>
          </a:bodyPr>
          <a:lstStyle/>
          <a:p>
            <a:pPr algn="ctr"/>
            <a:r>
              <a:rPr lang="en-GB" sz="6000" dirty="0">
                <a:solidFill>
                  <a:schemeClr val="bg1"/>
                </a:solidFill>
                <a:latin typeface="Sassoon Primary" pitchFamily="50" charset="0"/>
              </a:rPr>
              <a:t>a b c d e f g h </a:t>
            </a:r>
            <a:r>
              <a:rPr lang="en-GB" sz="6000" dirty="0" err="1">
                <a:solidFill>
                  <a:schemeClr val="bg1"/>
                </a:solidFill>
                <a:latin typeface="Sassoon Primary" pitchFamily="50" charset="0"/>
              </a:rPr>
              <a:t>i</a:t>
            </a:r>
            <a:r>
              <a:rPr lang="en-GB" sz="6000" dirty="0">
                <a:solidFill>
                  <a:schemeClr val="bg1"/>
                </a:solidFill>
                <a:latin typeface="Sassoon Primary" pitchFamily="50" charset="0"/>
              </a:rPr>
              <a:t> j k l m n o p q r s t u v w x y z</a:t>
            </a:r>
          </a:p>
        </p:txBody>
      </p:sp>
    </p:spTree>
    <p:extLst>
      <p:ext uri="{BB962C8B-B14F-4D97-AF65-F5344CB8AC3E}">
        <p14:creationId xmlns:p14="http://schemas.microsoft.com/office/powerpoint/2010/main" val="319323964"/>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88152" y="-647765"/>
            <a:ext cx="5469304" cy="7292405"/>
          </a:xfrm>
          <a:prstGeom prst="rect">
            <a:avLst/>
          </a:prstGeom>
        </p:spPr>
      </p:pic>
      <p:pic>
        <p:nvPicPr>
          <p:cNvPr id="4" name="Content Placeholder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318968" y="365125"/>
            <a:ext cx="4428077" cy="5904103"/>
          </a:xfrm>
          <a:prstGeom prst="rect">
            <a:avLst/>
          </a:prstGeom>
        </p:spPr>
      </p:pic>
    </p:spTree>
    <p:extLst>
      <p:ext uri="{BB962C8B-B14F-4D97-AF65-F5344CB8AC3E}">
        <p14:creationId xmlns:p14="http://schemas.microsoft.com/office/powerpoint/2010/main" val="561233273"/>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82391" y="-1100456"/>
            <a:ext cx="5804249" cy="7738999"/>
          </a:xfrm>
          <a:prstGeom prst="rect">
            <a:avLst/>
          </a:prstGeom>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24472" y="-356203"/>
            <a:ext cx="5611368" cy="7481824"/>
          </a:xfrm>
          <a:prstGeom prst="rect">
            <a:avLst/>
          </a:prstGeom>
        </p:spPr>
      </p:pic>
    </p:spTree>
    <p:extLst>
      <p:ext uri="{BB962C8B-B14F-4D97-AF65-F5344CB8AC3E}">
        <p14:creationId xmlns:p14="http://schemas.microsoft.com/office/powerpoint/2010/main" val="279630904"/>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566566" y="7068944"/>
            <a:ext cx="320634" cy="1393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7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08564" y="408563"/>
            <a:ext cx="4038452" cy="1013838"/>
          </a:xfrm>
          <a:prstGeom prst="rect">
            <a:avLst/>
          </a:prstGeom>
          <a:noFill/>
          <a:ln w="9525">
            <a:noFill/>
            <a:miter lim="800000"/>
            <a:headEnd/>
            <a:tailEnd/>
          </a:ln>
        </p:spPr>
      </p:pic>
      <p:sp>
        <p:nvSpPr>
          <p:cNvPr id="9" name="Rectangle 8">
            <a:extLst>
              <a:ext uri="{FF2B5EF4-FFF2-40B4-BE49-F238E27FC236}">
                <a16:creationId xmlns:a16="http://schemas.microsoft.com/office/drawing/2014/main" id="{636365E2-C4F9-466E-A90B-77BC4A41D5D1}"/>
              </a:ext>
            </a:extLst>
          </p:cNvPr>
          <p:cNvSpPr/>
          <p:nvPr/>
        </p:nvSpPr>
        <p:spPr>
          <a:xfrm>
            <a:off x="408563" y="1838279"/>
            <a:ext cx="4001508" cy="4062651"/>
          </a:xfrm>
          <a:prstGeom prst="rect">
            <a:avLst/>
          </a:prstGeom>
        </p:spPr>
        <p:txBody>
          <a:bodyPr wrap="square">
            <a:spAutoFit/>
          </a:bodyPr>
          <a:lstStyle/>
          <a:p>
            <a:r>
              <a:rPr lang="en-GB" sz="2800" dirty="0">
                <a:solidFill>
                  <a:schemeClr val="bg1"/>
                </a:solidFill>
                <a:latin typeface="Arial" panose="020B0604020202020204" pitchFamily="34" charset="0"/>
                <a:cs typeface="Arial" panose="020B0604020202020204" pitchFamily="34" charset="0"/>
              </a:rPr>
              <a:t>We use Tapestry in EYFS to share with parents what the children have been doing in school. </a:t>
            </a:r>
          </a:p>
          <a:p>
            <a:endParaRPr lang="en-GB" sz="1600" dirty="0">
              <a:solidFill>
                <a:schemeClr val="bg1"/>
              </a:solidFill>
              <a:latin typeface="Arial" panose="020B0604020202020204" pitchFamily="34" charset="0"/>
              <a:cs typeface="Arial" panose="020B0604020202020204" pitchFamily="34" charset="0"/>
            </a:endParaRPr>
          </a:p>
          <a:p>
            <a:r>
              <a:rPr lang="en-GB" sz="2800" dirty="0">
                <a:solidFill>
                  <a:schemeClr val="bg1"/>
                </a:solidFill>
                <a:latin typeface="Arial" panose="020B0604020202020204" pitchFamily="34" charset="0"/>
                <a:cs typeface="Arial" panose="020B0604020202020204" pitchFamily="34" charset="0"/>
              </a:rPr>
              <a:t>Parents can also share things with us via Tapestry.</a:t>
            </a:r>
          </a:p>
          <a:p>
            <a:endParaRPr lang="en-GB" dirty="0">
              <a:solidFill>
                <a:schemeClr val="bg1"/>
              </a:solidFill>
              <a:latin typeface="Arial" panose="020B0604020202020204" pitchFamily="34" charset="0"/>
              <a:cs typeface="Arial" panose="020B0604020202020204" pitchFamily="34" charset="0"/>
            </a:endParaRPr>
          </a:p>
        </p:txBody>
      </p:sp>
      <p:pic>
        <p:nvPicPr>
          <p:cNvPr id="1028" name="Picture 4" descr="Image preview"/>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17672" y="-382385"/>
            <a:ext cx="3657601" cy="7915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4159334"/>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566566" y="7068944"/>
            <a:ext cx="320634" cy="1393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36365E2-C4F9-466E-A90B-77BC4A41D5D1}"/>
              </a:ext>
            </a:extLst>
          </p:cNvPr>
          <p:cNvSpPr/>
          <p:nvPr/>
        </p:nvSpPr>
        <p:spPr>
          <a:xfrm>
            <a:off x="408562" y="1838279"/>
            <a:ext cx="11158003" cy="2523768"/>
          </a:xfrm>
          <a:prstGeom prst="rect">
            <a:avLst/>
          </a:prstGeom>
        </p:spPr>
        <p:txBody>
          <a:bodyPr wrap="square">
            <a:spAutoFit/>
          </a:bodyPr>
          <a:lstStyle/>
          <a:p>
            <a:r>
              <a:rPr lang="en-GB" sz="2800" dirty="0">
                <a:solidFill>
                  <a:schemeClr val="bg1"/>
                </a:solidFill>
                <a:latin typeface="Arial" panose="020B0604020202020204" pitchFamily="34" charset="0"/>
                <a:cs typeface="Arial" panose="020B0604020202020204" pitchFamily="34" charset="0"/>
              </a:rPr>
              <a:t>Throughout the year we invite families to see their children’s learning (e.g. Harvest food tasting, Christmas crafts, afternoon tea around spring time, </a:t>
            </a:r>
            <a:r>
              <a:rPr lang="en-GB" sz="2800" dirty="0" err="1">
                <a:solidFill>
                  <a:schemeClr val="bg1"/>
                </a:solidFill>
                <a:latin typeface="Arial" panose="020B0604020202020204" pitchFamily="34" charset="0"/>
                <a:cs typeface="Arial" panose="020B0604020202020204" pitchFamily="34" charset="0"/>
              </a:rPr>
              <a:t>Oracy</a:t>
            </a:r>
            <a:r>
              <a:rPr lang="en-GB" sz="2800" dirty="0">
                <a:solidFill>
                  <a:schemeClr val="bg1"/>
                </a:solidFill>
                <a:latin typeface="Arial" panose="020B0604020202020204" pitchFamily="34" charset="0"/>
                <a:cs typeface="Arial" panose="020B0604020202020204" pitchFamily="34" charset="0"/>
              </a:rPr>
              <a:t> open sessions and Phonics sessions.</a:t>
            </a:r>
          </a:p>
          <a:p>
            <a:endParaRPr lang="en-GB" sz="2800" dirty="0">
              <a:solidFill>
                <a:schemeClr val="bg1"/>
              </a:solidFill>
              <a:latin typeface="Arial" panose="020B0604020202020204" pitchFamily="34" charset="0"/>
              <a:cs typeface="Arial" panose="020B0604020202020204" pitchFamily="34" charset="0"/>
            </a:endParaRPr>
          </a:p>
          <a:p>
            <a:r>
              <a:rPr lang="en-GB" sz="2800" dirty="0">
                <a:solidFill>
                  <a:schemeClr val="bg1"/>
                </a:solidFill>
                <a:latin typeface="Arial" panose="020B0604020202020204" pitchFamily="34" charset="0"/>
                <a:cs typeface="Arial" panose="020B0604020202020204" pitchFamily="34" charset="0"/>
              </a:rPr>
              <a:t>You will have a chance to see children’s books at parents evening.</a:t>
            </a:r>
          </a:p>
          <a:p>
            <a:endParaRPr lang="en-GB" dirty="0">
              <a:solidFill>
                <a:schemeClr val="bg1"/>
              </a:solidFill>
              <a:latin typeface="Arial" panose="020B0604020202020204" pitchFamily="34" charset="0"/>
              <a:cs typeface="Arial" panose="020B0604020202020204" pitchFamily="34" charset="0"/>
            </a:endParaRPr>
          </a:p>
        </p:txBody>
      </p:sp>
      <p:sp>
        <p:nvSpPr>
          <p:cNvPr id="6" name="Title 1"/>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dirty="0">
                <a:solidFill>
                  <a:schemeClr val="bg1"/>
                </a:solidFill>
                <a:latin typeface="Arial" panose="020B0604020202020204" pitchFamily="34" charset="0"/>
                <a:cs typeface="Arial" panose="020B0604020202020204" pitchFamily="34" charset="0"/>
              </a:rPr>
              <a:t>When will you see their work?</a:t>
            </a:r>
          </a:p>
        </p:txBody>
      </p:sp>
      <p:pic>
        <p:nvPicPr>
          <p:cNvPr id="2" name="Picture 1"/>
          <p:cNvPicPr>
            <a:picLocks noChangeAspect="1"/>
          </p:cNvPicPr>
          <p:nvPr/>
        </p:nvPicPr>
        <p:blipFill>
          <a:blip r:embed="rId3"/>
          <a:stretch>
            <a:fillRect/>
          </a:stretch>
        </p:blipFill>
        <p:spPr>
          <a:xfrm>
            <a:off x="4921983" y="4280475"/>
            <a:ext cx="2131160" cy="2258665"/>
          </a:xfrm>
          <a:prstGeom prst="rect">
            <a:avLst/>
          </a:prstGeom>
        </p:spPr>
      </p:pic>
      <p:pic>
        <p:nvPicPr>
          <p:cNvPr id="5" name="Picture 4"/>
          <p:cNvPicPr>
            <a:picLocks noChangeAspect="1"/>
          </p:cNvPicPr>
          <p:nvPr/>
        </p:nvPicPr>
        <p:blipFill>
          <a:blip r:embed="rId4"/>
          <a:stretch>
            <a:fillRect/>
          </a:stretch>
        </p:blipFill>
        <p:spPr>
          <a:xfrm>
            <a:off x="408562" y="4155094"/>
            <a:ext cx="3331100" cy="2509429"/>
          </a:xfrm>
          <a:prstGeom prst="rect">
            <a:avLst/>
          </a:prstGeom>
        </p:spPr>
      </p:pic>
      <p:pic>
        <p:nvPicPr>
          <p:cNvPr id="7" name="Picture 6"/>
          <p:cNvPicPr>
            <a:picLocks noChangeAspect="1"/>
          </p:cNvPicPr>
          <p:nvPr/>
        </p:nvPicPr>
        <p:blipFill>
          <a:blip r:embed="rId5"/>
          <a:stretch>
            <a:fillRect/>
          </a:stretch>
        </p:blipFill>
        <p:spPr>
          <a:xfrm>
            <a:off x="8434754" y="4155094"/>
            <a:ext cx="3452446" cy="2534241"/>
          </a:xfrm>
          <a:prstGeom prst="rect">
            <a:avLst/>
          </a:prstGeom>
        </p:spPr>
      </p:pic>
    </p:spTree>
    <p:extLst>
      <p:ext uri="{BB962C8B-B14F-4D97-AF65-F5344CB8AC3E}">
        <p14:creationId xmlns:p14="http://schemas.microsoft.com/office/powerpoint/2010/main" val="1558255889"/>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0255" y="141402"/>
            <a:ext cx="11887201" cy="655163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solidFill>
                <a:schemeClr val="bg1"/>
              </a:solidFill>
              <a:latin typeface="Arial" panose="020B0604020202020204" pitchFamily="34" charset="0"/>
              <a:cs typeface="Arial" panose="020B0604020202020204" pitchFamily="34" charset="0"/>
            </a:endParaRPr>
          </a:p>
        </p:txBody>
      </p:sp>
      <p:pic>
        <p:nvPicPr>
          <p:cNvPr id="4098" name="Picture 2" descr="C:\Users\Head\Dropbox\Camera uploads\2018-07-02 13.03.56.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1060676">
            <a:off x="6382360" y="673877"/>
            <a:ext cx="5202309" cy="4913292"/>
          </a:xfrm>
          <a:prstGeom prst="rect">
            <a:avLst/>
          </a:prstGeom>
          <a:noFill/>
        </p:spPr>
      </p:pic>
      <p:sp>
        <p:nvSpPr>
          <p:cNvPr id="11" name="Rectangle 10"/>
          <p:cNvSpPr/>
          <p:nvPr/>
        </p:nvSpPr>
        <p:spPr>
          <a:xfrm>
            <a:off x="502595" y="665027"/>
            <a:ext cx="4995380" cy="2062103"/>
          </a:xfrm>
          <a:prstGeom prst="rect">
            <a:avLst/>
          </a:prstGeom>
        </p:spPr>
        <p:txBody>
          <a:bodyPr wrap="square">
            <a:spAutoFit/>
          </a:bodyPr>
          <a:lstStyle/>
          <a:p>
            <a:endParaRPr lang="en-GB" sz="3200" dirty="0">
              <a:solidFill>
                <a:schemeClr val="bg1"/>
              </a:solidFill>
              <a:latin typeface="Arial" panose="020B0604020202020204" pitchFamily="34" charset="0"/>
              <a:cs typeface="Arial" panose="020B0604020202020204" pitchFamily="34" charset="0"/>
            </a:endParaRPr>
          </a:p>
          <a:p>
            <a:endParaRPr lang="en-GB" sz="3200" dirty="0">
              <a:solidFill>
                <a:schemeClr val="bg1"/>
              </a:solidFill>
              <a:latin typeface="Arial" panose="020B0604020202020204" pitchFamily="34" charset="0"/>
              <a:cs typeface="Arial" panose="020B0604020202020204" pitchFamily="34" charset="0"/>
            </a:endParaRPr>
          </a:p>
          <a:p>
            <a:endParaRPr lang="en-GB" sz="3200" dirty="0">
              <a:solidFill>
                <a:schemeClr val="bg1"/>
              </a:solidFill>
              <a:latin typeface="Arial" panose="020B0604020202020204" pitchFamily="34" charset="0"/>
              <a:cs typeface="Arial" panose="020B0604020202020204" pitchFamily="34" charset="0"/>
            </a:endParaRPr>
          </a:p>
          <a:p>
            <a:endParaRPr lang="en-GB" sz="3200" dirty="0">
              <a:solidFill>
                <a:schemeClr val="bg1"/>
              </a:solidFill>
              <a:latin typeface="Arial" panose="020B0604020202020204" pitchFamily="34" charset="0"/>
              <a:cs typeface="Arial" panose="020B0604020202020204" pitchFamily="34" charset="0"/>
            </a:endParaRPr>
          </a:p>
        </p:txBody>
      </p:sp>
      <p:sp>
        <p:nvSpPr>
          <p:cNvPr id="5" name="Rectangle 4"/>
          <p:cNvSpPr/>
          <p:nvPr/>
        </p:nvSpPr>
        <p:spPr>
          <a:xfrm>
            <a:off x="373327" y="114901"/>
            <a:ext cx="5385863" cy="6063198"/>
          </a:xfrm>
          <a:prstGeom prst="rect">
            <a:avLst/>
          </a:prstGeom>
        </p:spPr>
        <p:txBody>
          <a:bodyPr wrap="square">
            <a:spAutoFit/>
          </a:bodyPr>
          <a:lstStyle/>
          <a:p>
            <a:r>
              <a:rPr lang="en-GB" sz="3200" b="1" dirty="0">
                <a:solidFill>
                  <a:schemeClr val="bg1"/>
                </a:solidFill>
                <a:cs typeface="Arial" panose="020B0604020202020204" pitchFamily="34" charset="0"/>
              </a:rPr>
              <a:t>Reading at Home</a:t>
            </a:r>
          </a:p>
          <a:p>
            <a:endParaRPr lang="en-GB" sz="3200" b="1" dirty="0">
              <a:solidFill>
                <a:schemeClr val="bg1"/>
              </a:solidFill>
              <a:cs typeface="Arial" panose="020B0604020202020204" pitchFamily="34" charset="0"/>
            </a:endParaRPr>
          </a:p>
          <a:p>
            <a:r>
              <a:rPr lang="en-GB" sz="3200" dirty="0">
                <a:solidFill>
                  <a:schemeClr val="bg1"/>
                </a:solidFill>
                <a:cs typeface="Arial" panose="020B0604020202020204" pitchFamily="34" charset="0"/>
              </a:rPr>
              <a:t>Please listen to your child read at home, ideally at least 4 times.</a:t>
            </a:r>
          </a:p>
          <a:p>
            <a:endParaRPr lang="en-GB" sz="3200" dirty="0">
              <a:solidFill>
                <a:schemeClr val="bg1"/>
              </a:solidFill>
              <a:cs typeface="Arial" panose="020B0604020202020204" pitchFamily="34" charset="0"/>
            </a:endParaRPr>
          </a:p>
          <a:p>
            <a:r>
              <a:rPr lang="en-GB" sz="3200" dirty="0">
                <a:solidFill>
                  <a:schemeClr val="bg1"/>
                </a:solidFill>
                <a:cs typeface="Arial" panose="020B0604020202020204" pitchFamily="34" charset="0"/>
              </a:rPr>
              <a:t>Regular reading is rewarded</a:t>
            </a:r>
          </a:p>
          <a:p>
            <a:endParaRPr lang="en-US" sz="3200" dirty="0">
              <a:solidFill>
                <a:schemeClr val="bg1"/>
              </a:solidFill>
              <a:cs typeface="Arial" panose="020B0604020202020204" pitchFamily="34" charset="0"/>
            </a:endParaRPr>
          </a:p>
          <a:p>
            <a:r>
              <a:rPr lang="en-US" sz="3200" dirty="0">
                <a:solidFill>
                  <a:schemeClr val="bg1"/>
                </a:solidFill>
                <a:cs typeface="Arial" panose="020B0604020202020204" pitchFamily="34" charset="0"/>
              </a:rPr>
              <a:t>We send </a:t>
            </a:r>
            <a:r>
              <a:rPr lang="en-GB" sz="3200" dirty="0">
                <a:solidFill>
                  <a:schemeClr val="bg1"/>
                </a:solidFill>
                <a:cs typeface="Arial" panose="020B0604020202020204" pitchFamily="34" charset="0"/>
              </a:rPr>
              <a:t>books home weekly but there is access to online books through Bug Club</a:t>
            </a:r>
          </a:p>
          <a:p>
            <a:endParaRPr lang="en-GB" sz="3600" dirty="0">
              <a:solidFill>
                <a:schemeClr val="bg1"/>
              </a:solidFill>
              <a:latin typeface="Arial" panose="020B0604020202020204" pitchFamily="34" charset="0"/>
              <a:cs typeface="Arial" panose="020B0604020202020204" pitchFamily="34" charset="0"/>
            </a:endParaRPr>
          </a:p>
        </p:txBody>
      </p:sp>
      <p:pic>
        <p:nvPicPr>
          <p:cNvPr id="1030" name="Picture 6" descr="Bug Club Family"/>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759190" y="5091750"/>
            <a:ext cx="1385407" cy="15821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Parent Session Overview</a:t>
            </a:r>
            <a:endParaRPr lang="en-GB" dirty="0">
              <a:solidFill>
                <a:schemeClr val="bg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r>
              <a:rPr lang="en-US" sz="3000">
                <a:solidFill>
                  <a:schemeClr val="bg1"/>
                </a:solidFill>
                <a:cs typeface="Arial" panose="020B0604020202020204" pitchFamily="34" charset="0"/>
              </a:rPr>
              <a:t>Who’s who?</a:t>
            </a:r>
          </a:p>
          <a:p>
            <a:r>
              <a:rPr lang="en-US" sz="3000">
                <a:solidFill>
                  <a:schemeClr val="bg1"/>
                </a:solidFill>
                <a:cs typeface="Arial" panose="020B0604020202020204" pitchFamily="34" charset="0"/>
              </a:rPr>
              <a:t>Where </a:t>
            </a:r>
            <a:r>
              <a:rPr lang="en-US" sz="3000" dirty="0">
                <a:solidFill>
                  <a:schemeClr val="bg1"/>
                </a:solidFill>
                <a:cs typeface="Arial" panose="020B0604020202020204" pitchFamily="34" charset="0"/>
              </a:rPr>
              <a:t>can I find information?</a:t>
            </a:r>
          </a:p>
          <a:p>
            <a:r>
              <a:rPr lang="en-US" sz="3000" dirty="0">
                <a:solidFill>
                  <a:schemeClr val="bg1"/>
                </a:solidFill>
                <a:cs typeface="Arial" panose="020B0604020202020204" pitchFamily="34" charset="0"/>
              </a:rPr>
              <a:t>Our School Values </a:t>
            </a:r>
          </a:p>
          <a:p>
            <a:r>
              <a:rPr lang="en-US" sz="3000" dirty="0">
                <a:solidFill>
                  <a:schemeClr val="bg1"/>
                </a:solidFill>
                <a:cs typeface="Arial" panose="020B0604020202020204" pitchFamily="34" charset="0"/>
              </a:rPr>
              <a:t>Wider school community – PTA and Breakfast club</a:t>
            </a:r>
          </a:p>
          <a:p>
            <a:r>
              <a:rPr lang="en-US" sz="3000" dirty="0">
                <a:solidFill>
                  <a:schemeClr val="bg1"/>
                </a:solidFill>
                <a:cs typeface="Arial" panose="020B0604020202020204" pitchFamily="34" charset="0"/>
              </a:rPr>
              <a:t>What do I need for school?</a:t>
            </a:r>
          </a:p>
          <a:p>
            <a:r>
              <a:rPr lang="en-US" sz="3000" dirty="0">
                <a:solidFill>
                  <a:schemeClr val="bg1"/>
                </a:solidFill>
                <a:cs typeface="Arial" panose="020B0604020202020204" pitchFamily="34" charset="0"/>
              </a:rPr>
              <a:t>Our learning in EYFS</a:t>
            </a:r>
          </a:p>
          <a:p>
            <a:r>
              <a:rPr lang="en-US" sz="3000" dirty="0">
                <a:solidFill>
                  <a:schemeClr val="bg1"/>
                </a:solidFill>
                <a:cs typeface="Arial" panose="020B0604020202020204" pitchFamily="34" charset="0"/>
              </a:rPr>
              <a:t>Preparing for September</a:t>
            </a:r>
          </a:p>
          <a:p>
            <a:pPr marL="0" indent="0">
              <a:buNone/>
            </a:pPr>
            <a:endParaRPr lang="en-US" dirty="0"/>
          </a:p>
          <a:p>
            <a:endParaRPr lang="en-US" dirty="0"/>
          </a:p>
          <a:p>
            <a:endParaRPr lang="en-US" dirty="0"/>
          </a:p>
          <a:p>
            <a:endParaRPr lang="en-GB" dirty="0"/>
          </a:p>
        </p:txBody>
      </p:sp>
    </p:spTree>
    <p:extLst>
      <p:ext uri="{BB962C8B-B14F-4D97-AF65-F5344CB8AC3E}">
        <p14:creationId xmlns:p14="http://schemas.microsoft.com/office/powerpoint/2010/main" val="3823492185"/>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Our Aims</a:t>
            </a:r>
            <a:endParaRPr lang="en-GB" dirty="0">
              <a:solidFill>
                <a:schemeClr val="bg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92500" lnSpcReduction="10000"/>
          </a:bodyPr>
          <a:lstStyle/>
          <a:p>
            <a:r>
              <a:rPr lang="en-GB" dirty="0">
                <a:solidFill>
                  <a:schemeClr val="bg1"/>
                </a:solidFill>
              </a:rPr>
              <a:t>To work in partnership with parents and carers to encourage independent, happy learners who thrive in school and reach their full potential from their various starting points.</a:t>
            </a:r>
          </a:p>
          <a:p>
            <a:r>
              <a:rPr lang="en-GB" dirty="0">
                <a:solidFill>
                  <a:schemeClr val="bg1"/>
                </a:solidFill>
              </a:rPr>
              <a:t>To understand and follow children’s interests and provide opportunities throughout our EYFS curriculum to support learning, consolidate and deepen knowledge and ensure children meet their next steps.</a:t>
            </a:r>
          </a:p>
          <a:p>
            <a:r>
              <a:rPr lang="en-GB" dirty="0">
                <a:solidFill>
                  <a:schemeClr val="bg1"/>
                </a:solidFill>
              </a:rPr>
              <a:t>To create an indoor and outdoor environment which supports learning.</a:t>
            </a:r>
          </a:p>
          <a:p>
            <a:r>
              <a:rPr lang="en-GB" dirty="0">
                <a:solidFill>
                  <a:schemeClr val="bg1"/>
                </a:solidFill>
              </a:rPr>
              <a:t> To prepare children to reach the Early Learning Goals at the end of the Foundation Stage and ensure children make good progress from their starting points.</a:t>
            </a:r>
          </a:p>
          <a:p>
            <a:r>
              <a:rPr lang="en-GB" dirty="0">
                <a:solidFill>
                  <a:schemeClr val="bg1"/>
                </a:solidFill>
              </a:rPr>
              <a:t> To support transition into KS1</a:t>
            </a:r>
          </a:p>
          <a:p>
            <a:endParaRPr lang="en-GB" dirty="0"/>
          </a:p>
        </p:txBody>
      </p:sp>
    </p:spTree>
    <p:extLst>
      <p:ext uri="{BB962C8B-B14F-4D97-AF65-F5344CB8AC3E}">
        <p14:creationId xmlns:p14="http://schemas.microsoft.com/office/powerpoint/2010/main" val="4234076883"/>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7200" dirty="0">
                <a:solidFill>
                  <a:schemeClr val="bg1"/>
                </a:solidFill>
                <a:latin typeface="Arial" panose="020B0604020202020204" pitchFamily="34" charset="0"/>
                <a:cs typeface="Arial" panose="020B0604020202020204" pitchFamily="34" charset="0"/>
              </a:rPr>
              <a:t>What’s next?</a:t>
            </a:r>
            <a:endParaRPr lang="en-GB" sz="7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6570277"/>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1839"/>
            <a:ext cx="10515600" cy="1325563"/>
          </a:xfrm>
        </p:spPr>
        <p:txBody>
          <a:bodyPr>
            <a:normAutofit/>
          </a:bodyPr>
          <a:lstStyle/>
          <a:p>
            <a:r>
              <a:rPr lang="en-GB" sz="4000" dirty="0">
                <a:solidFill>
                  <a:schemeClr val="bg1"/>
                </a:solidFill>
                <a:latin typeface="Arial" panose="020B0604020202020204" pitchFamily="34" charset="0"/>
                <a:cs typeface="Arial" panose="020B0604020202020204" pitchFamily="34" charset="0"/>
              </a:rPr>
              <a:t>Is there anything we need to know?</a:t>
            </a:r>
          </a:p>
        </p:txBody>
      </p:sp>
      <p:sp>
        <p:nvSpPr>
          <p:cNvPr id="3" name="Content Placeholder 2"/>
          <p:cNvSpPr>
            <a:spLocks noGrp="1"/>
          </p:cNvSpPr>
          <p:nvPr>
            <p:ph idx="1"/>
          </p:nvPr>
        </p:nvSpPr>
        <p:spPr>
          <a:xfrm>
            <a:off x="359228" y="1643743"/>
            <a:ext cx="10994571" cy="4903334"/>
          </a:xfrm>
        </p:spPr>
        <p:txBody>
          <a:bodyPr>
            <a:normAutofit fontScale="92500"/>
          </a:bodyPr>
          <a:lstStyle/>
          <a:p>
            <a:r>
              <a:rPr lang="en-GB" dirty="0">
                <a:solidFill>
                  <a:schemeClr val="bg1"/>
                </a:solidFill>
                <a:cs typeface="Arial" panose="020B0604020202020204" pitchFamily="34" charset="0"/>
              </a:rPr>
              <a:t>Fill in and return your new starter pack if you haven’t already.</a:t>
            </a:r>
          </a:p>
          <a:p>
            <a:r>
              <a:rPr lang="en-GB" dirty="0">
                <a:solidFill>
                  <a:schemeClr val="bg1"/>
                </a:solidFill>
                <a:cs typeface="Arial" panose="020B0604020202020204" pitchFamily="34" charset="0"/>
              </a:rPr>
              <a:t>Disabilities or learning difficulties (however minor you may feel they are). Please see your GP if you have any concerns about your child’s development</a:t>
            </a:r>
          </a:p>
          <a:p>
            <a:r>
              <a:rPr lang="en-GB" dirty="0">
                <a:solidFill>
                  <a:schemeClr val="bg1"/>
                </a:solidFill>
                <a:cs typeface="Arial" panose="020B0604020202020204" pitchFamily="34" charset="0"/>
              </a:rPr>
              <a:t>Religious beliefs (especially if these affect your child’s dietary requirements)</a:t>
            </a:r>
          </a:p>
          <a:p>
            <a:r>
              <a:rPr lang="en-GB" dirty="0">
                <a:solidFill>
                  <a:schemeClr val="bg1"/>
                </a:solidFill>
                <a:cs typeface="Arial" panose="020B0604020202020204" pitchFamily="34" charset="0"/>
              </a:rPr>
              <a:t>Medical needs </a:t>
            </a:r>
          </a:p>
          <a:p>
            <a:r>
              <a:rPr lang="en-GB" dirty="0">
                <a:solidFill>
                  <a:schemeClr val="bg1"/>
                </a:solidFill>
                <a:cs typeface="Arial" panose="020B0604020202020204" pitchFamily="34" charset="0"/>
              </a:rPr>
              <a:t>Other languages spoken at home</a:t>
            </a:r>
          </a:p>
          <a:p>
            <a:r>
              <a:rPr lang="en-GB" dirty="0">
                <a:solidFill>
                  <a:schemeClr val="bg1"/>
                </a:solidFill>
                <a:cs typeface="Arial" panose="020B0604020202020204" pitchFamily="34" charset="0"/>
              </a:rPr>
              <a:t>Pupil Premium Entitlement - funding helps us provide your child with resources to support their learning</a:t>
            </a:r>
          </a:p>
          <a:p>
            <a:r>
              <a:rPr lang="en-GB" dirty="0">
                <a:solidFill>
                  <a:schemeClr val="bg1"/>
                </a:solidFill>
                <a:cs typeface="Arial" panose="020B0604020202020204" pitchFamily="34" charset="0"/>
              </a:rPr>
              <a:t>Preferred/alternative names</a:t>
            </a:r>
          </a:p>
          <a:p>
            <a:r>
              <a:rPr lang="en-GB" dirty="0">
                <a:solidFill>
                  <a:schemeClr val="bg1"/>
                </a:solidFill>
                <a:cs typeface="Arial" panose="020B0604020202020204" pitchFamily="34" charset="0"/>
              </a:rPr>
              <a:t>If there is anyone who isn’t allowed to collect your child from school (safeguarding)</a:t>
            </a:r>
          </a:p>
          <a:p>
            <a:endParaRPr lang="en-GB" dirty="0"/>
          </a:p>
        </p:txBody>
      </p:sp>
    </p:spTree>
    <p:extLst>
      <p:ext uri="{BB962C8B-B14F-4D97-AF65-F5344CB8AC3E}">
        <p14:creationId xmlns:p14="http://schemas.microsoft.com/office/powerpoint/2010/main" val="3527392189"/>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How to prepare your child for school</a:t>
            </a:r>
            <a:endParaRPr lang="en-GB" dirty="0">
              <a:solidFill>
                <a:schemeClr val="bg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US" dirty="0">
                <a:solidFill>
                  <a:schemeClr val="bg1"/>
                </a:solidFill>
                <a:cs typeface="Arial" panose="020B0604020202020204" pitchFamily="34" charset="0"/>
              </a:rPr>
              <a:t>Don’t stress too much about the academics</a:t>
            </a:r>
          </a:p>
          <a:p>
            <a:r>
              <a:rPr lang="en-US" dirty="0">
                <a:solidFill>
                  <a:schemeClr val="bg1"/>
                </a:solidFill>
                <a:cs typeface="Arial" panose="020B0604020202020204" pitchFamily="34" charset="0"/>
              </a:rPr>
              <a:t>Focus on personal independence - toileting is extremely important including wiping</a:t>
            </a:r>
          </a:p>
          <a:p>
            <a:r>
              <a:rPr lang="en-US" dirty="0">
                <a:solidFill>
                  <a:schemeClr val="bg1"/>
                </a:solidFill>
                <a:cs typeface="Arial" panose="020B0604020202020204" pitchFamily="34" charset="0"/>
              </a:rPr>
              <a:t>Can your child dress themselves, use cutlery, take their shoes/socks off, hang their coat/bag up?</a:t>
            </a:r>
          </a:p>
          <a:p>
            <a:r>
              <a:rPr lang="en-US" dirty="0">
                <a:solidFill>
                  <a:schemeClr val="bg1"/>
                </a:solidFill>
                <a:cs typeface="Arial" panose="020B0604020202020204" pitchFamily="34" charset="0"/>
              </a:rPr>
              <a:t>Taking turns and sharing</a:t>
            </a:r>
          </a:p>
          <a:p>
            <a:r>
              <a:rPr lang="en-US" dirty="0">
                <a:solidFill>
                  <a:schemeClr val="bg1"/>
                </a:solidFill>
                <a:cs typeface="Arial" panose="020B0604020202020204" pitchFamily="34" charset="0"/>
              </a:rPr>
              <a:t>Try to reduce/limit screen time to support attention levels </a:t>
            </a:r>
          </a:p>
          <a:p>
            <a:pPr marL="0" indent="0">
              <a:buNone/>
            </a:pPr>
            <a:endParaRPr lang="en-US" dirty="0">
              <a:solidFill>
                <a:schemeClr val="bg1"/>
              </a:solidFill>
              <a:cs typeface="Arial" panose="020B0604020202020204" pitchFamily="34" charset="0"/>
            </a:endParaRPr>
          </a:p>
        </p:txBody>
      </p:sp>
    </p:spTree>
    <p:extLst>
      <p:ext uri="{BB962C8B-B14F-4D97-AF65-F5344CB8AC3E}">
        <p14:creationId xmlns:p14="http://schemas.microsoft.com/office/powerpoint/2010/main" val="1294826725"/>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How to prepare your child for school</a:t>
            </a:r>
            <a:endParaRPr lang="en-GB" dirty="0">
              <a:solidFill>
                <a:schemeClr val="bg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US" dirty="0">
                <a:solidFill>
                  <a:schemeClr val="bg1"/>
                </a:solidFill>
                <a:cs typeface="Arial" panose="020B0604020202020204" pitchFamily="34" charset="0"/>
              </a:rPr>
              <a:t>If your child is nervous about school, acknowledge their feelings and keep the conversation positive</a:t>
            </a:r>
          </a:p>
          <a:p>
            <a:r>
              <a:rPr lang="en-US" dirty="0">
                <a:solidFill>
                  <a:schemeClr val="bg1"/>
                </a:solidFill>
                <a:cs typeface="Arial" panose="020B0604020202020204" pitchFamily="34" charset="0"/>
              </a:rPr>
              <a:t>Share your transition pack regularly with your child throughout the holidays</a:t>
            </a:r>
          </a:p>
          <a:p>
            <a:r>
              <a:rPr lang="en-US" dirty="0">
                <a:solidFill>
                  <a:schemeClr val="bg1"/>
                </a:solidFill>
                <a:cs typeface="Arial" panose="020B0604020202020204" pitchFamily="34" charset="0"/>
              </a:rPr>
              <a:t>Allow your child to try on their uniform and role play with their new items</a:t>
            </a:r>
            <a:endParaRPr lang="en-GB" dirty="0">
              <a:solidFill>
                <a:schemeClr val="bg1"/>
              </a:solidFill>
              <a:cs typeface="Arial" panose="020B0604020202020204" pitchFamily="34" charset="0"/>
            </a:endParaRPr>
          </a:p>
        </p:txBody>
      </p:sp>
    </p:spTree>
    <p:extLst>
      <p:ext uri="{BB962C8B-B14F-4D97-AF65-F5344CB8AC3E}">
        <p14:creationId xmlns:p14="http://schemas.microsoft.com/office/powerpoint/2010/main" val="3940722562"/>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4000">
                <a:solidFill>
                  <a:schemeClr val="bg1"/>
                </a:solidFill>
                <a:latin typeface="Arial" panose="020B0604020202020204" pitchFamily="34" charset="0"/>
                <a:cs typeface="Arial" panose="020B0604020202020204" pitchFamily="34" charset="0"/>
              </a:rPr>
              <a:t>September 2026 </a:t>
            </a:r>
            <a:r>
              <a:rPr lang="en-GB" sz="4000" dirty="0">
                <a:solidFill>
                  <a:schemeClr val="bg1"/>
                </a:solidFill>
                <a:latin typeface="Arial" panose="020B0604020202020204" pitchFamily="34" charset="0"/>
                <a:cs typeface="Arial" panose="020B0604020202020204" pitchFamily="34" charset="0"/>
              </a:rPr>
              <a:t>Timetable for New Starters</a:t>
            </a:r>
            <a:endParaRPr lang="en-GB" sz="400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53093617"/>
              </p:ext>
            </p:extLst>
          </p:nvPr>
        </p:nvGraphicFramePr>
        <p:xfrm>
          <a:off x="838200" y="1574097"/>
          <a:ext cx="10415016" cy="4546286"/>
        </p:xfrm>
        <a:graphic>
          <a:graphicData uri="http://schemas.openxmlformats.org/drawingml/2006/table">
            <a:tbl>
              <a:tblPr firstRow="1" firstCol="1" bandRow="1">
                <a:tableStyleId>{5C22544A-7EE6-4342-B048-85BDC9FD1C3A}</a:tableStyleId>
              </a:tblPr>
              <a:tblGrid>
                <a:gridCol w="5207508">
                  <a:extLst>
                    <a:ext uri="{9D8B030D-6E8A-4147-A177-3AD203B41FA5}">
                      <a16:colId xmlns:a16="http://schemas.microsoft.com/office/drawing/2014/main" val="486612529"/>
                    </a:ext>
                  </a:extLst>
                </a:gridCol>
                <a:gridCol w="5207508">
                  <a:extLst>
                    <a:ext uri="{9D8B030D-6E8A-4147-A177-3AD203B41FA5}">
                      <a16:colId xmlns:a16="http://schemas.microsoft.com/office/drawing/2014/main" val="3289082047"/>
                    </a:ext>
                  </a:extLst>
                </a:gridCol>
              </a:tblGrid>
              <a:tr h="2273143">
                <a:tc>
                  <a:txBody>
                    <a:bodyPr/>
                    <a:lstStyle/>
                    <a:p>
                      <a:pPr algn="ctr">
                        <a:lnSpc>
                          <a:spcPct val="107000"/>
                        </a:lnSpc>
                        <a:spcAft>
                          <a:spcPts val="0"/>
                        </a:spcAft>
                      </a:pPr>
                      <a:r>
                        <a:rPr lang="en-GB" sz="3000" b="1" dirty="0">
                          <a:solidFill>
                            <a:schemeClr val="bg1"/>
                          </a:solidFill>
                          <a:effectLst/>
                        </a:rPr>
                        <a:t>Wednesday 2nd September</a:t>
                      </a:r>
                    </a:p>
                    <a:p>
                      <a:pPr algn="ctr">
                        <a:lnSpc>
                          <a:spcPct val="107000"/>
                        </a:lnSpc>
                        <a:spcAft>
                          <a:spcPts val="0"/>
                        </a:spcAft>
                      </a:pPr>
                      <a:r>
                        <a:rPr lang="en-GB" sz="3000" b="1" dirty="0">
                          <a:solidFill>
                            <a:schemeClr val="bg1"/>
                          </a:solidFill>
                          <a:effectLst/>
                        </a:rPr>
                        <a:t>Thursday 3rd September</a:t>
                      </a:r>
                    </a:p>
                    <a:p>
                      <a:pPr algn="ctr">
                        <a:lnSpc>
                          <a:spcPct val="107000"/>
                        </a:lnSpc>
                        <a:spcAft>
                          <a:spcPts val="0"/>
                        </a:spcAft>
                      </a:pPr>
                      <a:r>
                        <a:rPr lang="en-GB" sz="3000" b="1" dirty="0">
                          <a:solidFill>
                            <a:schemeClr val="bg1"/>
                          </a:solidFill>
                          <a:effectLst/>
                        </a:rPr>
                        <a:t> </a:t>
                      </a:r>
                    </a:p>
                    <a:p>
                      <a:pPr algn="ctr">
                        <a:lnSpc>
                          <a:spcPct val="107000"/>
                        </a:lnSpc>
                        <a:spcAft>
                          <a:spcPts val="0"/>
                        </a:spcAft>
                      </a:pPr>
                      <a:r>
                        <a:rPr lang="en-GB" sz="3000" b="1" dirty="0">
                          <a:solidFill>
                            <a:schemeClr val="bg1"/>
                          </a:solidFill>
                          <a:effectLst/>
                        </a:rPr>
                        <a:t>9-11am </a:t>
                      </a:r>
                      <a:endParaRPr lang="en-GB"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B0F0"/>
                    </a:solidFill>
                  </a:tcPr>
                </a:tc>
                <a:tc>
                  <a:txBody>
                    <a:bodyPr/>
                    <a:lstStyle/>
                    <a:p>
                      <a:pPr algn="ctr">
                        <a:lnSpc>
                          <a:spcPct val="107000"/>
                        </a:lnSpc>
                        <a:spcAft>
                          <a:spcPts val="0"/>
                        </a:spcAft>
                      </a:pPr>
                      <a:r>
                        <a:rPr lang="en-GB" sz="3000" b="1" dirty="0">
                          <a:solidFill>
                            <a:schemeClr val="bg1"/>
                          </a:solidFill>
                          <a:effectLst/>
                        </a:rPr>
                        <a:t>Monday 7</a:t>
                      </a:r>
                      <a:r>
                        <a:rPr lang="en-GB" sz="3000" b="1" baseline="30000" dirty="0">
                          <a:solidFill>
                            <a:schemeClr val="bg1"/>
                          </a:solidFill>
                          <a:effectLst/>
                        </a:rPr>
                        <a:t>th</a:t>
                      </a:r>
                      <a:r>
                        <a:rPr lang="en-GB" sz="3000" b="1" dirty="0">
                          <a:solidFill>
                            <a:schemeClr val="bg1"/>
                          </a:solidFill>
                          <a:effectLst/>
                        </a:rPr>
                        <a:t> September</a:t>
                      </a:r>
                    </a:p>
                    <a:p>
                      <a:pPr algn="ctr">
                        <a:lnSpc>
                          <a:spcPct val="107000"/>
                        </a:lnSpc>
                        <a:spcAft>
                          <a:spcPts val="0"/>
                        </a:spcAft>
                      </a:pPr>
                      <a:r>
                        <a:rPr lang="en-US" sz="3000" b="1" dirty="0">
                          <a:solidFill>
                            <a:schemeClr val="bg1"/>
                          </a:solidFill>
                          <a:effectLst/>
                        </a:rPr>
                        <a:t>Tuesday 8</a:t>
                      </a:r>
                      <a:r>
                        <a:rPr lang="en-US" sz="3000" b="1" baseline="30000" dirty="0">
                          <a:solidFill>
                            <a:schemeClr val="bg1"/>
                          </a:solidFill>
                          <a:effectLst/>
                        </a:rPr>
                        <a:t>th</a:t>
                      </a:r>
                      <a:r>
                        <a:rPr lang="en-US" sz="3000" b="1" dirty="0">
                          <a:solidFill>
                            <a:schemeClr val="bg1"/>
                          </a:solidFill>
                          <a:effectLst/>
                        </a:rPr>
                        <a:t> September</a:t>
                      </a:r>
                      <a:endParaRPr lang="en-GB" sz="3000" b="1" dirty="0">
                        <a:solidFill>
                          <a:schemeClr val="bg1"/>
                        </a:solidFill>
                        <a:effectLst/>
                      </a:endParaRPr>
                    </a:p>
                    <a:p>
                      <a:pPr algn="ctr">
                        <a:lnSpc>
                          <a:spcPct val="107000"/>
                        </a:lnSpc>
                        <a:spcAft>
                          <a:spcPts val="0"/>
                        </a:spcAft>
                      </a:pPr>
                      <a:r>
                        <a:rPr lang="en-GB" sz="3000" b="1" dirty="0">
                          <a:solidFill>
                            <a:schemeClr val="bg1"/>
                          </a:solidFill>
                          <a:effectLst/>
                        </a:rPr>
                        <a:t> </a:t>
                      </a:r>
                    </a:p>
                    <a:p>
                      <a:pPr algn="ctr">
                        <a:lnSpc>
                          <a:spcPct val="107000"/>
                        </a:lnSpc>
                        <a:spcAft>
                          <a:spcPts val="0"/>
                        </a:spcAft>
                      </a:pPr>
                      <a:r>
                        <a:rPr lang="en-GB" sz="3000" b="1" dirty="0">
                          <a:solidFill>
                            <a:schemeClr val="bg1"/>
                          </a:solidFill>
                          <a:effectLst/>
                        </a:rPr>
                        <a:t>8.40-1.15pm (includes lunch)</a:t>
                      </a:r>
                      <a:endParaRPr lang="en-GB"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B0F0"/>
                    </a:solidFill>
                  </a:tcPr>
                </a:tc>
                <a:extLst>
                  <a:ext uri="{0D108BD9-81ED-4DB2-BD59-A6C34878D82A}">
                    <a16:rowId xmlns:a16="http://schemas.microsoft.com/office/drawing/2014/main" val="1840049446"/>
                  </a:ext>
                </a:extLst>
              </a:tr>
              <a:tr h="2273143">
                <a:tc>
                  <a:txBody>
                    <a:bodyPr/>
                    <a:lstStyle/>
                    <a:p>
                      <a:pPr algn="ctr">
                        <a:lnSpc>
                          <a:spcPct val="107000"/>
                        </a:lnSpc>
                        <a:spcAft>
                          <a:spcPts val="0"/>
                        </a:spcAft>
                      </a:pPr>
                      <a:r>
                        <a:rPr lang="en-GB" sz="3000" b="1" dirty="0">
                          <a:solidFill>
                            <a:schemeClr val="bg1"/>
                          </a:solidFill>
                          <a:effectLst/>
                        </a:rPr>
                        <a:t>Friday </a:t>
                      </a:r>
                      <a:r>
                        <a:rPr lang="en-GB" sz="3000" b="1" baseline="0" dirty="0">
                          <a:solidFill>
                            <a:schemeClr val="bg1"/>
                          </a:solidFill>
                          <a:effectLst/>
                        </a:rPr>
                        <a:t>4</a:t>
                      </a:r>
                      <a:r>
                        <a:rPr lang="en-GB" sz="3000" b="1" baseline="30000" dirty="0">
                          <a:solidFill>
                            <a:schemeClr val="bg1"/>
                          </a:solidFill>
                          <a:effectLst/>
                        </a:rPr>
                        <a:t>th</a:t>
                      </a:r>
                      <a:r>
                        <a:rPr lang="en-GB" sz="3000" b="1" baseline="0" dirty="0">
                          <a:solidFill>
                            <a:schemeClr val="bg1"/>
                          </a:solidFill>
                          <a:effectLst/>
                        </a:rPr>
                        <a:t> September</a:t>
                      </a:r>
                      <a:r>
                        <a:rPr lang="en-GB" sz="3000" b="1" dirty="0">
                          <a:solidFill>
                            <a:schemeClr val="bg1"/>
                          </a:solidFill>
                          <a:effectLst/>
                        </a:rPr>
                        <a:t> </a:t>
                      </a:r>
                    </a:p>
                    <a:p>
                      <a:pPr algn="ctr">
                        <a:lnSpc>
                          <a:spcPct val="107000"/>
                        </a:lnSpc>
                        <a:spcAft>
                          <a:spcPts val="0"/>
                        </a:spcAft>
                      </a:pPr>
                      <a:endParaRPr lang="en-GB" sz="3000" b="1" dirty="0">
                        <a:solidFill>
                          <a:schemeClr val="bg1"/>
                        </a:solidFill>
                        <a:effectLst/>
                      </a:endParaRPr>
                    </a:p>
                    <a:p>
                      <a:pPr algn="ctr">
                        <a:lnSpc>
                          <a:spcPct val="107000"/>
                        </a:lnSpc>
                        <a:spcAft>
                          <a:spcPts val="0"/>
                        </a:spcAft>
                      </a:pPr>
                      <a:r>
                        <a:rPr lang="en-GB" sz="3000" b="1" dirty="0">
                          <a:solidFill>
                            <a:schemeClr val="bg1"/>
                          </a:solidFill>
                          <a:effectLst/>
                        </a:rPr>
                        <a:t>8.40-11.45am</a:t>
                      </a:r>
                      <a:endParaRPr lang="en-GB"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B0F0"/>
                    </a:solidFill>
                  </a:tcPr>
                </a:tc>
                <a:tc>
                  <a:txBody>
                    <a:bodyPr/>
                    <a:lstStyle/>
                    <a:p>
                      <a:pPr algn="ctr">
                        <a:lnSpc>
                          <a:spcPct val="107000"/>
                        </a:lnSpc>
                        <a:spcAft>
                          <a:spcPts val="0"/>
                        </a:spcAft>
                        <a:tabLst>
                          <a:tab pos="1294130" algn="r"/>
                        </a:tabLst>
                      </a:pPr>
                      <a:r>
                        <a:rPr lang="en-GB" sz="3000" b="1" dirty="0">
                          <a:solidFill>
                            <a:schemeClr val="bg1"/>
                          </a:solidFill>
                          <a:effectLst/>
                        </a:rPr>
                        <a:t>Wednesday 9</a:t>
                      </a:r>
                      <a:r>
                        <a:rPr lang="en-GB" sz="3000" b="1" baseline="30000" dirty="0">
                          <a:solidFill>
                            <a:schemeClr val="bg1"/>
                          </a:solidFill>
                          <a:effectLst/>
                        </a:rPr>
                        <a:t>th</a:t>
                      </a:r>
                      <a:r>
                        <a:rPr lang="en-GB" sz="3000" b="1" dirty="0">
                          <a:solidFill>
                            <a:schemeClr val="bg1"/>
                          </a:solidFill>
                          <a:effectLst/>
                        </a:rPr>
                        <a:t> September</a:t>
                      </a:r>
                    </a:p>
                    <a:p>
                      <a:pPr algn="ctr">
                        <a:lnSpc>
                          <a:spcPct val="107000"/>
                        </a:lnSpc>
                        <a:spcAft>
                          <a:spcPts val="0"/>
                        </a:spcAft>
                        <a:tabLst>
                          <a:tab pos="1294130" algn="r"/>
                        </a:tabLst>
                      </a:pPr>
                      <a:endParaRPr lang="en-GB" sz="3000" b="1" dirty="0">
                        <a:solidFill>
                          <a:schemeClr val="bg1"/>
                        </a:solidFill>
                        <a:effectLst/>
                      </a:endParaRPr>
                    </a:p>
                    <a:p>
                      <a:pPr algn="ctr">
                        <a:lnSpc>
                          <a:spcPct val="107000"/>
                        </a:lnSpc>
                        <a:spcAft>
                          <a:spcPts val="0"/>
                        </a:spcAft>
                        <a:tabLst>
                          <a:tab pos="1294130" algn="r"/>
                        </a:tabLst>
                      </a:pPr>
                      <a:r>
                        <a:rPr lang="en-US" sz="3000" b="1" dirty="0">
                          <a:solidFill>
                            <a:schemeClr val="bg1"/>
                          </a:solidFill>
                          <a:effectLst/>
                        </a:rPr>
                        <a:t>8.40-3.10pm</a:t>
                      </a:r>
                      <a:r>
                        <a:rPr lang="en-GB" sz="3000" b="1" dirty="0">
                          <a:solidFill>
                            <a:schemeClr val="bg1"/>
                          </a:solidFill>
                          <a:effectLst/>
                        </a:rPr>
                        <a:t> </a:t>
                      </a:r>
                    </a:p>
                    <a:p>
                      <a:pPr algn="ctr">
                        <a:lnSpc>
                          <a:spcPct val="107000"/>
                        </a:lnSpc>
                        <a:spcAft>
                          <a:spcPts val="0"/>
                        </a:spcAft>
                      </a:pPr>
                      <a:r>
                        <a:rPr lang="en-GB" sz="3000" b="1" dirty="0">
                          <a:solidFill>
                            <a:schemeClr val="bg1"/>
                          </a:solidFill>
                          <a:effectLst/>
                        </a:rPr>
                        <a:t>Full Time</a:t>
                      </a:r>
                      <a:endParaRPr lang="en-GB"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00B0F0"/>
                    </a:solidFill>
                  </a:tcPr>
                </a:tc>
                <a:extLst>
                  <a:ext uri="{0D108BD9-81ED-4DB2-BD59-A6C34878D82A}">
                    <a16:rowId xmlns:a16="http://schemas.microsoft.com/office/drawing/2014/main" val="2701560566"/>
                  </a:ext>
                </a:extLst>
              </a:tr>
            </a:tbl>
          </a:graphicData>
        </a:graphic>
      </p:graphicFrame>
    </p:spTree>
    <p:extLst>
      <p:ext uri="{BB962C8B-B14F-4D97-AF65-F5344CB8AC3E}">
        <p14:creationId xmlns:p14="http://schemas.microsoft.com/office/powerpoint/2010/main" val="2570995483"/>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797645" y="268224"/>
            <a:ext cx="4420143" cy="6263259"/>
          </a:xfrm>
          <a:prstGeom prst="rect">
            <a:avLst/>
          </a:prstGeom>
        </p:spPr>
      </p:pic>
    </p:spTree>
    <p:extLst>
      <p:ext uri="{BB962C8B-B14F-4D97-AF65-F5344CB8AC3E}">
        <p14:creationId xmlns:p14="http://schemas.microsoft.com/office/powerpoint/2010/main" val="3694666842"/>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solidFill>
                  <a:schemeClr val="bg1"/>
                </a:solidFill>
              </a:rPr>
              <a:t>Meet and Mingle Picnic</a:t>
            </a:r>
          </a:p>
        </p:txBody>
      </p:sp>
      <p:sp>
        <p:nvSpPr>
          <p:cNvPr id="3" name="Content Placeholder 2"/>
          <p:cNvSpPr>
            <a:spLocks noGrp="1"/>
          </p:cNvSpPr>
          <p:nvPr>
            <p:ph idx="1"/>
          </p:nvPr>
        </p:nvSpPr>
        <p:spPr/>
        <p:txBody>
          <a:bodyPr>
            <a:normAutofit/>
          </a:bodyPr>
          <a:lstStyle/>
          <a:p>
            <a:r>
              <a:rPr lang="en-GB" sz="3000" dirty="0">
                <a:solidFill>
                  <a:schemeClr val="bg1"/>
                </a:solidFill>
              </a:rPr>
              <a:t>Tuesday 7</a:t>
            </a:r>
            <a:r>
              <a:rPr lang="en-GB" sz="3000" baseline="30000" dirty="0">
                <a:solidFill>
                  <a:schemeClr val="bg1"/>
                </a:solidFill>
              </a:rPr>
              <a:t>th</a:t>
            </a:r>
            <a:r>
              <a:rPr lang="en-GB" sz="3000" dirty="0">
                <a:solidFill>
                  <a:schemeClr val="bg1"/>
                </a:solidFill>
              </a:rPr>
              <a:t> July 11-12pm In the EYFS outdoor classroom </a:t>
            </a:r>
          </a:p>
          <a:p>
            <a:endParaRPr lang="en-GB" sz="3000" dirty="0">
              <a:solidFill>
                <a:schemeClr val="bg1"/>
              </a:solidFill>
            </a:endParaRPr>
          </a:p>
          <a:p>
            <a:r>
              <a:rPr lang="en-GB" sz="3000" dirty="0">
                <a:solidFill>
                  <a:schemeClr val="bg1"/>
                </a:solidFill>
              </a:rPr>
              <a:t>Bring a picnic rug and packed lunch (NO NUTS PLEASE)</a:t>
            </a:r>
          </a:p>
          <a:p>
            <a:endParaRPr lang="en-GB" sz="3000" dirty="0">
              <a:solidFill>
                <a:schemeClr val="bg1"/>
              </a:solidFill>
            </a:endParaRPr>
          </a:p>
          <a:p>
            <a:r>
              <a:rPr lang="en-GB" sz="3000" dirty="0">
                <a:solidFill>
                  <a:schemeClr val="bg1"/>
                </a:solidFill>
              </a:rPr>
              <a:t>It’s an opportunity for you and your child to meet with other families.</a:t>
            </a:r>
          </a:p>
          <a:p>
            <a:endParaRPr lang="en-GB" sz="3000" dirty="0">
              <a:solidFill>
                <a:schemeClr val="bg1"/>
              </a:solidFill>
            </a:endParaRPr>
          </a:p>
          <a:p>
            <a:r>
              <a:rPr lang="en-GB" sz="3000" dirty="0">
                <a:solidFill>
                  <a:schemeClr val="bg1"/>
                </a:solidFill>
              </a:rPr>
              <a:t>The children will find out their class and meet their teachers.</a:t>
            </a:r>
          </a:p>
        </p:txBody>
      </p:sp>
    </p:spTree>
    <p:extLst>
      <p:ext uri="{BB962C8B-B14F-4D97-AF65-F5344CB8AC3E}">
        <p14:creationId xmlns:p14="http://schemas.microsoft.com/office/powerpoint/2010/main" val="1831009747"/>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5000" b="1" dirty="0">
                <a:solidFill>
                  <a:schemeClr val="bg1"/>
                </a:solidFill>
              </a:rPr>
              <a:t>EYFS Team</a:t>
            </a:r>
          </a:p>
        </p:txBody>
      </p:sp>
      <p:sp>
        <p:nvSpPr>
          <p:cNvPr id="7" name="TextBox 6"/>
          <p:cNvSpPr txBox="1"/>
          <p:nvPr/>
        </p:nvSpPr>
        <p:spPr>
          <a:xfrm>
            <a:off x="1253837" y="1818207"/>
            <a:ext cx="3362037" cy="1938992"/>
          </a:xfrm>
          <a:prstGeom prst="rect">
            <a:avLst/>
          </a:prstGeom>
          <a:noFill/>
        </p:spPr>
        <p:txBody>
          <a:bodyPr wrap="square" rtlCol="0">
            <a:spAutoFit/>
          </a:bodyPr>
          <a:lstStyle/>
          <a:p>
            <a:r>
              <a:rPr lang="en-GB" sz="4000" b="1" dirty="0">
                <a:solidFill>
                  <a:schemeClr val="bg1"/>
                </a:solidFill>
              </a:rPr>
              <a:t>Hedgehogs</a:t>
            </a:r>
          </a:p>
          <a:p>
            <a:r>
              <a:rPr lang="en-US" sz="4000" dirty="0" err="1">
                <a:solidFill>
                  <a:schemeClr val="bg1"/>
                </a:solidFill>
              </a:rPr>
              <a:t>Mrs</a:t>
            </a:r>
            <a:r>
              <a:rPr lang="en-US" sz="4000" dirty="0">
                <a:solidFill>
                  <a:schemeClr val="bg1"/>
                </a:solidFill>
              </a:rPr>
              <a:t> Jones</a:t>
            </a:r>
          </a:p>
          <a:p>
            <a:endParaRPr lang="en-US" sz="4000" dirty="0">
              <a:solidFill>
                <a:schemeClr val="bg1"/>
              </a:solidFill>
            </a:endParaRPr>
          </a:p>
        </p:txBody>
      </p:sp>
      <p:sp>
        <p:nvSpPr>
          <p:cNvPr id="9" name="TextBox 8"/>
          <p:cNvSpPr txBox="1"/>
          <p:nvPr/>
        </p:nvSpPr>
        <p:spPr>
          <a:xfrm>
            <a:off x="7991763" y="1690688"/>
            <a:ext cx="3362037" cy="1938992"/>
          </a:xfrm>
          <a:prstGeom prst="rect">
            <a:avLst/>
          </a:prstGeom>
          <a:noFill/>
        </p:spPr>
        <p:txBody>
          <a:bodyPr wrap="square" rtlCol="0">
            <a:spAutoFit/>
          </a:bodyPr>
          <a:lstStyle/>
          <a:p>
            <a:r>
              <a:rPr lang="en-GB" sz="4000" b="1" dirty="0">
                <a:solidFill>
                  <a:schemeClr val="bg1"/>
                </a:solidFill>
              </a:rPr>
              <a:t>Squirrels</a:t>
            </a:r>
          </a:p>
          <a:p>
            <a:r>
              <a:rPr lang="en-US" sz="4000" dirty="0">
                <a:solidFill>
                  <a:schemeClr val="bg1"/>
                </a:solidFill>
              </a:rPr>
              <a:t>Miss </a:t>
            </a:r>
            <a:r>
              <a:rPr lang="en-US" sz="4000" dirty="0" err="1">
                <a:solidFill>
                  <a:schemeClr val="bg1"/>
                </a:solidFill>
              </a:rPr>
              <a:t>Blaney</a:t>
            </a:r>
            <a:endParaRPr lang="en-US" sz="4000" dirty="0">
              <a:solidFill>
                <a:schemeClr val="bg1"/>
              </a:solidFill>
            </a:endParaRPr>
          </a:p>
          <a:p>
            <a:endParaRPr lang="en-US" sz="4000" dirty="0">
              <a:solidFill>
                <a:schemeClr val="bg1"/>
              </a:solidFill>
            </a:endParaRPr>
          </a:p>
        </p:txBody>
      </p:sp>
      <p:sp>
        <p:nvSpPr>
          <p:cNvPr id="4" name="TextBox 3">
            <a:extLst>
              <a:ext uri="{FF2B5EF4-FFF2-40B4-BE49-F238E27FC236}">
                <a16:creationId xmlns:a16="http://schemas.microsoft.com/office/drawing/2014/main" id="{932A2172-6476-450C-BF66-7C0161C0D2E4}"/>
              </a:ext>
            </a:extLst>
          </p:cNvPr>
          <p:cNvSpPr txBox="1"/>
          <p:nvPr/>
        </p:nvSpPr>
        <p:spPr>
          <a:xfrm>
            <a:off x="3550722" y="3429000"/>
            <a:ext cx="4773880" cy="2677656"/>
          </a:xfrm>
          <a:prstGeom prst="rect">
            <a:avLst/>
          </a:prstGeom>
          <a:noFill/>
        </p:spPr>
        <p:txBody>
          <a:bodyPr wrap="square" rtlCol="0">
            <a:spAutoFit/>
          </a:bodyPr>
          <a:lstStyle/>
          <a:p>
            <a:pPr algn="ctr"/>
            <a:r>
              <a:rPr lang="en-US" sz="2800" dirty="0" err="1">
                <a:solidFill>
                  <a:schemeClr val="bg1"/>
                </a:solidFill>
              </a:rPr>
              <a:t>Mrs</a:t>
            </a:r>
            <a:r>
              <a:rPr lang="en-US" sz="2800" dirty="0">
                <a:solidFill>
                  <a:schemeClr val="bg1"/>
                </a:solidFill>
              </a:rPr>
              <a:t> Wright</a:t>
            </a:r>
          </a:p>
          <a:p>
            <a:pPr algn="ctr"/>
            <a:r>
              <a:rPr lang="en-US" sz="2800" dirty="0">
                <a:solidFill>
                  <a:schemeClr val="bg1"/>
                </a:solidFill>
              </a:rPr>
              <a:t>Miss </a:t>
            </a:r>
            <a:r>
              <a:rPr lang="en-US" sz="2800" dirty="0" err="1">
                <a:solidFill>
                  <a:schemeClr val="bg1"/>
                </a:solidFill>
              </a:rPr>
              <a:t>Baldock</a:t>
            </a:r>
            <a:endParaRPr lang="en-US" sz="2800" dirty="0">
              <a:solidFill>
                <a:schemeClr val="bg1"/>
              </a:solidFill>
            </a:endParaRPr>
          </a:p>
          <a:p>
            <a:pPr algn="ctr"/>
            <a:r>
              <a:rPr lang="en-US" sz="2800" dirty="0" err="1">
                <a:solidFill>
                  <a:schemeClr val="bg1"/>
                </a:solidFill>
              </a:rPr>
              <a:t>Mrs</a:t>
            </a:r>
            <a:r>
              <a:rPr lang="en-US" sz="2800" dirty="0">
                <a:solidFill>
                  <a:schemeClr val="bg1"/>
                </a:solidFill>
              </a:rPr>
              <a:t> Cox</a:t>
            </a:r>
          </a:p>
          <a:p>
            <a:pPr algn="ctr"/>
            <a:r>
              <a:rPr lang="en-US" sz="2800" dirty="0" err="1">
                <a:solidFill>
                  <a:schemeClr val="bg1"/>
                </a:solidFill>
              </a:rPr>
              <a:t>Mrs</a:t>
            </a:r>
            <a:r>
              <a:rPr lang="en-US" sz="2800" dirty="0">
                <a:solidFill>
                  <a:schemeClr val="bg1"/>
                </a:solidFill>
              </a:rPr>
              <a:t> Anderton</a:t>
            </a:r>
          </a:p>
          <a:p>
            <a:pPr algn="ctr"/>
            <a:r>
              <a:rPr lang="en-US" sz="2800" dirty="0">
                <a:solidFill>
                  <a:schemeClr val="bg1"/>
                </a:solidFill>
              </a:rPr>
              <a:t>Miss Georgiou</a:t>
            </a:r>
          </a:p>
          <a:p>
            <a:pPr algn="ctr"/>
            <a:r>
              <a:rPr lang="en-US" sz="2800" dirty="0" err="1">
                <a:solidFill>
                  <a:schemeClr val="bg1"/>
                </a:solidFill>
              </a:rPr>
              <a:t>Mrs</a:t>
            </a:r>
            <a:r>
              <a:rPr lang="en-US" sz="2800" dirty="0">
                <a:solidFill>
                  <a:schemeClr val="bg1"/>
                </a:solidFill>
              </a:rPr>
              <a:t> Vickers</a:t>
            </a:r>
          </a:p>
        </p:txBody>
      </p:sp>
      <p:pic>
        <p:nvPicPr>
          <p:cNvPr id="3" name="Picture 2">
            <a:extLst>
              <a:ext uri="{FF2B5EF4-FFF2-40B4-BE49-F238E27FC236}">
                <a16:creationId xmlns:a16="http://schemas.microsoft.com/office/drawing/2014/main" id="{9937E6A2-D772-48AE-A9CF-6BF67ECB636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78063" y="3214460"/>
            <a:ext cx="2048434" cy="2566638"/>
          </a:xfrm>
          <a:prstGeom prst="rect">
            <a:avLst/>
          </a:prstGeom>
        </p:spPr>
      </p:pic>
      <p:pic>
        <p:nvPicPr>
          <p:cNvPr id="5" name="Picture 4">
            <a:extLst>
              <a:ext uri="{FF2B5EF4-FFF2-40B4-BE49-F238E27FC236}">
                <a16:creationId xmlns:a16="http://schemas.microsoft.com/office/drawing/2014/main" id="{CC24DB64-3EEE-4702-8E62-D7BE4CF23DCB}"/>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8330441" y="3301481"/>
            <a:ext cx="2249619" cy="2481287"/>
          </a:xfrm>
          <a:prstGeom prst="rect">
            <a:avLst/>
          </a:prstGeom>
        </p:spPr>
      </p:pic>
    </p:spTree>
    <p:extLst>
      <p:ext uri="{BB962C8B-B14F-4D97-AF65-F5344CB8AC3E}">
        <p14:creationId xmlns:p14="http://schemas.microsoft.com/office/powerpoint/2010/main" val="927136449"/>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5556" y="3893026"/>
            <a:ext cx="4910676" cy="1862773"/>
          </a:xfrm>
        </p:spPr>
        <p:txBody>
          <a:bodyPr>
            <a:normAutofit/>
          </a:bodyPr>
          <a:lstStyle/>
          <a:p>
            <a:pPr marL="0" indent="0" algn="ctr">
              <a:buNone/>
            </a:pPr>
            <a:r>
              <a:rPr lang="en-US" sz="2000" dirty="0">
                <a:solidFill>
                  <a:schemeClr val="bg1"/>
                </a:solidFill>
                <a:latin typeface="Arial" panose="020B0604020202020204" pitchFamily="34" charset="0"/>
                <a:cs typeface="Arial" panose="020B0604020202020204" pitchFamily="34" charset="0"/>
              </a:rPr>
              <a:t>Mrs Kettley</a:t>
            </a:r>
          </a:p>
          <a:p>
            <a:pPr marL="0" indent="0" algn="ctr">
              <a:buNone/>
            </a:pPr>
            <a:r>
              <a:rPr lang="en-US" sz="2000" dirty="0">
                <a:solidFill>
                  <a:schemeClr val="bg1"/>
                </a:solidFill>
                <a:latin typeface="Arial" panose="020B0604020202020204" pitchFamily="34" charset="0"/>
                <a:cs typeface="Arial" panose="020B0604020202020204" pitchFamily="34" charset="0"/>
              </a:rPr>
              <a:t>Pastoral Lead</a:t>
            </a:r>
          </a:p>
          <a:p>
            <a:pPr marL="0" indent="0" algn="ctr">
              <a:buNone/>
            </a:pPr>
            <a:r>
              <a:rPr lang="en-US" sz="2000" dirty="0">
                <a:solidFill>
                  <a:schemeClr val="bg1"/>
                </a:solidFill>
                <a:latin typeface="Arial" panose="020B0604020202020204" pitchFamily="34" charset="0"/>
                <a:cs typeface="Arial" panose="020B0604020202020204" pitchFamily="34" charset="0"/>
              </a:rPr>
              <a:t>Safeguarding</a:t>
            </a:r>
          </a:p>
          <a:p>
            <a:pPr marL="0" indent="0" algn="ctr">
              <a:buNone/>
            </a:pPr>
            <a:r>
              <a:rPr lang="en-US" sz="2000" dirty="0">
                <a:solidFill>
                  <a:schemeClr val="bg1"/>
                </a:solidFill>
                <a:latin typeface="Arial" panose="020B0604020202020204" pitchFamily="34" charset="0"/>
                <a:cs typeface="Arial" panose="020B0604020202020204" pitchFamily="34" charset="0"/>
              </a:rPr>
              <a:t>Wellbeing and parental support</a:t>
            </a:r>
            <a:endParaRPr lang="en-GB" sz="2000" dirty="0">
              <a:solidFill>
                <a:schemeClr val="bg1"/>
              </a:solidFill>
              <a:latin typeface="Arial" panose="020B0604020202020204" pitchFamily="34" charset="0"/>
              <a:cs typeface="Arial" panose="020B0604020202020204" pitchFamily="34" charset="0"/>
            </a:endParaRPr>
          </a:p>
        </p:txBody>
      </p:sp>
      <p:pic>
        <p:nvPicPr>
          <p:cNvPr id="4" name="Picture 3"/>
          <p:cNvPicPr/>
          <p:nvPr/>
        </p:nvPicPr>
        <p:blipFill>
          <a:blip r:embed="rId3" cstate="email">
            <a:extLst>
              <a:ext uri="{28A0092B-C50C-407E-A947-70E740481C1C}">
                <a14:useLocalDpi xmlns:a14="http://schemas.microsoft.com/office/drawing/2010/main"/>
              </a:ext>
            </a:extLst>
          </a:blip>
          <a:stretch>
            <a:fillRect/>
          </a:stretch>
        </p:blipFill>
        <p:spPr>
          <a:xfrm>
            <a:off x="1990134" y="672769"/>
            <a:ext cx="2081994" cy="3077973"/>
          </a:xfrm>
          <a:prstGeom prst="rect">
            <a:avLst/>
          </a:prstGeom>
        </p:spPr>
      </p:pic>
      <p:sp>
        <p:nvSpPr>
          <p:cNvPr id="6" name="Content Placeholder 2"/>
          <p:cNvSpPr txBox="1">
            <a:spLocks/>
          </p:cNvSpPr>
          <p:nvPr/>
        </p:nvSpPr>
        <p:spPr>
          <a:xfrm>
            <a:off x="7290753" y="3906461"/>
            <a:ext cx="4315691" cy="16782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dirty="0" err="1">
                <a:solidFill>
                  <a:schemeClr val="bg1"/>
                </a:solidFill>
                <a:latin typeface="Arial" panose="020B0604020202020204" pitchFamily="34" charset="0"/>
                <a:cs typeface="Arial" panose="020B0604020202020204" pitchFamily="34" charset="0"/>
              </a:rPr>
              <a:t>Mrs</a:t>
            </a:r>
            <a:r>
              <a:rPr lang="en-US" sz="2000" dirty="0">
                <a:solidFill>
                  <a:schemeClr val="bg1"/>
                </a:solidFill>
                <a:latin typeface="Arial" panose="020B0604020202020204" pitchFamily="34" charset="0"/>
                <a:cs typeface="Arial" panose="020B0604020202020204" pitchFamily="34" charset="0"/>
              </a:rPr>
              <a:t> Hubbard</a:t>
            </a:r>
          </a:p>
          <a:p>
            <a:pPr marL="0" indent="0" algn="ctr">
              <a:buFont typeface="Arial" panose="020B0604020202020204" pitchFamily="34" charset="0"/>
              <a:buNone/>
            </a:pPr>
            <a:r>
              <a:rPr lang="en-US" sz="2000" dirty="0">
                <a:solidFill>
                  <a:schemeClr val="bg1"/>
                </a:solidFill>
                <a:latin typeface="Arial" panose="020B0604020202020204" pitchFamily="34" charset="0"/>
                <a:cs typeface="Arial" panose="020B0604020202020204" pitchFamily="34" charset="0"/>
              </a:rPr>
              <a:t> SENDCo</a:t>
            </a:r>
          </a:p>
          <a:p>
            <a:pPr marL="0" indent="0" algn="ctr">
              <a:buFont typeface="Arial" panose="020B0604020202020204" pitchFamily="34" charset="0"/>
              <a:buNone/>
            </a:pPr>
            <a:r>
              <a:rPr lang="en-US" sz="2000" dirty="0">
                <a:solidFill>
                  <a:schemeClr val="bg1"/>
                </a:solidFill>
                <a:latin typeface="Arial" panose="020B0604020202020204" pitchFamily="34" charset="0"/>
                <a:cs typeface="Arial" panose="020B0604020202020204" pitchFamily="34" charset="0"/>
              </a:rPr>
              <a:t>Learning barriers and difficulties</a:t>
            </a:r>
          </a:p>
          <a:p>
            <a:pPr marL="0" indent="0" algn="ctr">
              <a:buFont typeface="Arial" panose="020B0604020202020204" pitchFamily="34" charset="0"/>
              <a:buNone/>
            </a:pPr>
            <a:endParaRPr lang="en-GB" sz="2000" dirty="0">
              <a:solidFill>
                <a:schemeClr val="bg1"/>
              </a:solidFill>
              <a:latin typeface="Arial" panose="020B0604020202020204" pitchFamily="34" charset="0"/>
              <a:cs typeface="Arial" panose="020B0604020202020204" pitchFamily="34" charset="0"/>
            </a:endParaRPr>
          </a:p>
        </p:txBody>
      </p:sp>
      <p:pic>
        <p:nvPicPr>
          <p:cNvPr id="7" name="Picture 6"/>
          <p:cNvPicPr/>
          <p:nvPr/>
        </p:nvPicPr>
        <p:blipFill rotWithShape="1">
          <a:blip r:embed="rId4" cstate="email">
            <a:extLst>
              <a:ext uri="{28A0092B-C50C-407E-A947-70E740481C1C}">
                <a14:useLocalDpi xmlns:a14="http://schemas.microsoft.com/office/drawing/2010/main"/>
              </a:ext>
            </a:extLst>
          </a:blip>
          <a:srcRect/>
          <a:stretch/>
        </p:blipFill>
        <p:spPr bwMode="auto">
          <a:xfrm>
            <a:off x="8294776" y="672769"/>
            <a:ext cx="2307644" cy="3077973"/>
          </a:xfrm>
          <a:prstGeom prst="rect">
            <a:avLst/>
          </a:prstGeom>
          <a:noFill/>
          <a:ln w="57150">
            <a:solidFill>
              <a:schemeClr val="accent5">
                <a:lumMod val="50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54229039"/>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89527" y="1221909"/>
            <a:ext cx="6416683" cy="1908215"/>
          </a:xfrm>
          <a:prstGeom prst="rect">
            <a:avLst/>
          </a:prstGeom>
          <a:noFill/>
        </p:spPr>
        <p:txBody>
          <a:bodyPr wrap="square" rtlCol="0">
            <a:spAutoFit/>
          </a:bodyPr>
          <a:lstStyle/>
          <a:p>
            <a:pPr algn="ctr"/>
            <a:r>
              <a:rPr lang="en-GB" sz="2800" dirty="0">
                <a:solidFill>
                  <a:schemeClr val="bg1"/>
                </a:solidFill>
                <a:cs typeface="Arial" panose="020B0604020202020204" pitchFamily="34" charset="0"/>
              </a:rPr>
              <a:t>Newsletters emailed to parents weekly</a:t>
            </a:r>
          </a:p>
          <a:p>
            <a:pPr marL="457200" indent="-457200">
              <a:buFont typeface="Arial" panose="020B0604020202020204" pitchFamily="34" charset="0"/>
              <a:buChar char="•"/>
            </a:pPr>
            <a:r>
              <a:rPr lang="en-GB" dirty="0">
                <a:solidFill>
                  <a:schemeClr val="bg1"/>
                </a:solidFill>
                <a:cs typeface="Arial" panose="020B0604020202020204" pitchFamily="34" charset="0"/>
              </a:rPr>
              <a:t>Events</a:t>
            </a:r>
          </a:p>
          <a:p>
            <a:pPr marL="457200" indent="-457200">
              <a:buFont typeface="Arial" panose="020B0604020202020204" pitchFamily="34" charset="0"/>
              <a:buChar char="•"/>
            </a:pPr>
            <a:r>
              <a:rPr lang="en-GB" dirty="0">
                <a:solidFill>
                  <a:schemeClr val="bg1"/>
                </a:solidFill>
                <a:cs typeface="Arial" panose="020B0604020202020204" pitchFamily="34" charset="0"/>
              </a:rPr>
              <a:t>Diary dates</a:t>
            </a:r>
          </a:p>
          <a:p>
            <a:pPr marL="457200" indent="-457200">
              <a:buFont typeface="Arial" panose="020B0604020202020204" pitchFamily="34" charset="0"/>
              <a:buChar char="•"/>
            </a:pPr>
            <a:r>
              <a:rPr lang="en-GB" dirty="0">
                <a:solidFill>
                  <a:schemeClr val="bg1"/>
                </a:solidFill>
                <a:cs typeface="Arial" panose="020B0604020202020204" pitchFamily="34" charset="0"/>
              </a:rPr>
              <a:t>Celebrations</a:t>
            </a:r>
          </a:p>
          <a:p>
            <a:pPr marL="457200" indent="-457200">
              <a:buFont typeface="Arial" panose="020B0604020202020204" pitchFamily="34" charset="0"/>
              <a:buChar char="•"/>
            </a:pPr>
            <a:r>
              <a:rPr lang="en-GB" dirty="0">
                <a:solidFill>
                  <a:schemeClr val="bg1"/>
                </a:solidFill>
                <a:cs typeface="Arial" panose="020B0604020202020204" pitchFamily="34" charset="0"/>
              </a:rPr>
              <a:t>Reminders</a:t>
            </a:r>
          </a:p>
          <a:p>
            <a:pPr marL="457200" indent="-457200">
              <a:buFont typeface="Arial" panose="020B0604020202020204" pitchFamily="34" charset="0"/>
              <a:buChar char="•"/>
            </a:pPr>
            <a:r>
              <a:rPr lang="en-GB" dirty="0">
                <a:solidFill>
                  <a:schemeClr val="bg1"/>
                </a:solidFill>
                <a:cs typeface="Arial" panose="020B0604020202020204" pitchFamily="34" charset="0"/>
              </a:rPr>
              <a:t>Menu</a:t>
            </a:r>
          </a:p>
        </p:txBody>
      </p:sp>
      <p:sp>
        <p:nvSpPr>
          <p:cNvPr id="5" name="TextBox 4">
            <a:extLst>
              <a:ext uri="{FF2B5EF4-FFF2-40B4-BE49-F238E27FC236}">
                <a16:creationId xmlns:a16="http://schemas.microsoft.com/office/drawing/2014/main" id="{F60C35C8-B956-442A-9501-2C89B2E758BA}"/>
              </a:ext>
            </a:extLst>
          </p:cNvPr>
          <p:cNvSpPr txBox="1"/>
          <p:nvPr/>
        </p:nvSpPr>
        <p:spPr>
          <a:xfrm>
            <a:off x="1165007" y="3284065"/>
            <a:ext cx="6868053" cy="954107"/>
          </a:xfrm>
          <a:prstGeom prst="rect">
            <a:avLst/>
          </a:prstGeom>
          <a:noFill/>
        </p:spPr>
        <p:txBody>
          <a:bodyPr wrap="square" rtlCol="0">
            <a:spAutoFit/>
          </a:bodyPr>
          <a:lstStyle/>
          <a:p>
            <a:pPr algn="ctr"/>
            <a:r>
              <a:rPr lang="en-GB" sz="2800" dirty="0">
                <a:solidFill>
                  <a:schemeClr val="bg1"/>
                </a:solidFill>
                <a:latin typeface="Arial" panose="020B0604020202020204" pitchFamily="34" charset="0"/>
                <a:cs typeface="Arial" panose="020B0604020202020204" pitchFamily="34" charset="0"/>
              </a:rPr>
              <a:t>@SpringfeldPri2</a:t>
            </a:r>
          </a:p>
          <a:p>
            <a:pPr algn="ctr"/>
            <a:endParaRPr lang="en-GB" sz="2800" dirty="0">
              <a:solidFill>
                <a:schemeClr val="bg1"/>
              </a:solidFill>
              <a:latin typeface="Arial" panose="020B0604020202020204" pitchFamily="34" charset="0"/>
              <a:cs typeface="Arial" panose="020B0604020202020204" pitchFamily="34" charset="0"/>
            </a:endParaRPr>
          </a:p>
        </p:txBody>
      </p:sp>
      <p:sp>
        <p:nvSpPr>
          <p:cNvPr id="2" name="TextBox 1"/>
          <p:cNvSpPr txBox="1"/>
          <p:nvPr/>
        </p:nvSpPr>
        <p:spPr>
          <a:xfrm>
            <a:off x="1422399" y="249381"/>
            <a:ext cx="9467273" cy="769441"/>
          </a:xfrm>
          <a:prstGeom prst="rect">
            <a:avLst/>
          </a:prstGeom>
          <a:noFill/>
        </p:spPr>
        <p:txBody>
          <a:bodyPr wrap="square" rtlCol="0">
            <a:spAutoFit/>
          </a:bodyPr>
          <a:lstStyle/>
          <a:p>
            <a:r>
              <a:rPr lang="en-GB" sz="4400" dirty="0">
                <a:solidFill>
                  <a:schemeClr val="bg1"/>
                </a:solidFill>
              </a:rPr>
              <a:t>Where can I find information?</a:t>
            </a:r>
          </a:p>
        </p:txBody>
      </p:sp>
      <p:pic>
        <p:nvPicPr>
          <p:cNvPr id="7" name="Picture 6">
            <a:extLst>
              <a:ext uri="{FF2B5EF4-FFF2-40B4-BE49-F238E27FC236}">
                <a16:creationId xmlns:a16="http://schemas.microsoft.com/office/drawing/2014/main" id="{3F2299B2-74BA-4597-BA0A-55154F567C6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72600" y="3044151"/>
            <a:ext cx="4853636" cy="2978654"/>
          </a:xfrm>
          <a:prstGeom prst="rect">
            <a:avLst/>
          </a:prstGeom>
        </p:spPr>
      </p:pic>
      <p:sp>
        <p:nvSpPr>
          <p:cNvPr id="3" name="Rectangle 2"/>
          <p:cNvSpPr/>
          <p:nvPr/>
        </p:nvSpPr>
        <p:spPr>
          <a:xfrm>
            <a:off x="6812161" y="2182377"/>
            <a:ext cx="4814075" cy="861774"/>
          </a:xfrm>
          <a:prstGeom prst="rect">
            <a:avLst/>
          </a:prstGeom>
        </p:spPr>
        <p:txBody>
          <a:bodyPr wrap="none">
            <a:spAutoFit/>
          </a:bodyPr>
          <a:lstStyle/>
          <a:p>
            <a:pPr algn="ctr"/>
            <a:r>
              <a:rPr lang="en-GB" sz="2500" dirty="0">
                <a:solidFill>
                  <a:schemeClr val="bg1"/>
                </a:solidFill>
                <a:latin typeface="Arial" panose="020B0604020202020204" pitchFamily="34" charset="0"/>
                <a:cs typeface="Arial" panose="020B0604020202020204" pitchFamily="34" charset="0"/>
              </a:rPr>
              <a:t>School Website</a:t>
            </a:r>
          </a:p>
          <a:p>
            <a:pPr algn="ctr"/>
            <a:r>
              <a:rPr lang="en-GB" sz="2500" dirty="0">
                <a:solidFill>
                  <a:schemeClr val="bg1"/>
                </a:solidFill>
                <a:latin typeface="Arial" panose="020B0604020202020204" pitchFamily="34" charset="0"/>
                <a:cs typeface="Arial" panose="020B0604020202020204" pitchFamily="34" charset="0"/>
              </a:rPr>
              <a:t>www.springfield-pri.essex.sch.uk</a:t>
            </a:r>
          </a:p>
        </p:txBody>
      </p:sp>
      <p:pic>
        <p:nvPicPr>
          <p:cNvPr id="9" name="Picture 8"/>
          <p:cNvPicPr/>
          <p:nvPr/>
        </p:nvPicPr>
        <p:blipFill>
          <a:blip r:embed="rId4" cstate="email">
            <a:extLst>
              <a:ext uri="{28A0092B-C50C-407E-A947-70E740481C1C}">
                <a14:useLocalDpi xmlns:a14="http://schemas.microsoft.com/office/drawing/2010/main"/>
              </a:ext>
            </a:extLst>
          </a:blip>
          <a:stretch>
            <a:fillRect/>
          </a:stretch>
        </p:blipFill>
        <p:spPr>
          <a:xfrm>
            <a:off x="587952" y="4935684"/>
            <a:ext cx="4870739" cy="1087121"/>
          </a:xfrm>
          <a:prstGeom prst="rect">
            <a:avLst/>
          </a:prstGeom>
        </p:spPr>
      </p:pic>
      <p:pic>
        <p:nvPicPr>
          <p:cNvPr id="4" name="Picture 3">
            <a:extLst>
              <a:ext uri="{FF2B5EF4-FFF2-40B4-BE49-F238E27FC236}">
                <a16:creationId xmlns:a16="http://schemas.microsoft.com/office/drawing/2014/main" id="{17446695-7E59-4ACA-9BBA-05214B710D0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923310" y="2280338"/>
            <a:ext cx="1030855" cy="1003727"/>
          </a:xfrm>
          <a:prstGeom prst="rect">
            <a:avLst/>
          </a:prstGeom>
        </p:spPr>
      </p:pic>
    </p:spTree>
    <p:extLst>
      <p:ext uri="{BB962C8B-B14F-4D97-AF65-F5344CB8AC3E}">
        <p14:creationId xmlns:p14="http://schemas.microsoft.com/office/powerpoint/2010/main" val="3888984562"/>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9B822FE-1DE4-42E4-AEB9-B99E3BFE2828}"/>
              </a:ext>
            </a:extLst>
          </p:cNvPr>
          <p:cNvSpPr/>
          <p:nvPr/>
        </p:nvSpPr>
        <p:spPr>
          <a:xfrm>
            <a:off x="444036" y="304094"/>
            <a:ext cx="6057248" cy="584775"/>
          </a:xfrm>
          <a:prstGeom prst="rect">
            <a:avLst/>
          </a:prstGeom>
        </p:spPr>
        <p:txBody>
          <a:bodyPr wrap="square">
            <a:spAutoFit/>
          </a:bodyPr>
          <a:lstStyle/>
          <a:p>
            <a:r>
              <a:rPr lang="en-GB" sz="3200" b="1" dirty="0">
                <a:solidFill>
                  <a:schemeClr val="bg1"/>
                </a:solidFill>
                <a:latin typeface="Arial" panose="020B0604020202020204" pitchFamily="34" charset="0"/>
                <a:cs typeface="Arial" panose="020B0604020202020204" pitchFamily="34" charset="0"/>
              </a:rPr>
              <a:t>Our Learning Values</a:t>
            </a:r>
            <a:endParaRPr lang="en-GB" sz="3200" dirty="0">
              <a:solidFill>
                <a:schemeClr val="bg1"/>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4080" y="1540163"/>
            <a:ext cx="6139227" cy="4454236"/>
          </a:xfrm>
          <a:prstGeom prst="rect">
            <a:avLst/>
          </a:prstGeom>
        </p:spPr>
      </p:pic>
      <p:sp>
        <p:nvSpPr>
          <p:cNvPr id="3" name="TextBox 2"/>
          <p:cNvSpPr txBox="1"/>
          <p:nvPr/>
        </p:nvSpPr>
        <p:spPr>
          <a:xfrm>
            <a:off x="7862362" y="1383238"/>
            <a:ext cx="3565237" cy="4401205"/>
          </a:xfrm>
          <a:prstGeom prst="rect">
            <a:avLst/>
          </a:prstGeom>
          <a:noFill/>
        </p:spPr>
        <p:txBody>
          <a:bodyPr wrap="square" rtlCol="0">
            <a:spAutoFit/>
          </a:bodyPr>
          <a:lstStyle/>
          <a:p>
            <a:pPr algn="ctr"/>
            <a:r>
              <a:rPr lang="en-US" sz="4000" dirty="0">
                <a:solidFill>
                  <a:schemeClr val="bg1"/>
                </a:solidFill>
                <a:cs typeface="Arial" panose="020B0604020202020204" pitchFamily="34" charset="0"/>
              </a:rPr>
              <a:t>Children can earn stickers by displaying behaviours linked to each of the school values.</a:t>
            </a:r>
            <a:endParaRPr lang="en-GB" sz="4000" dirty="0">
              <a:solidFill>
                <a:schemeClr val="bg1"/>
              </a:solidFill>
              <a:cs typeface="Arial" panose="020B0604020202020204" pitchFamily="34" charset="0"/>
            </a:endParaRPr>
          </a:p>
        </p:txBody>
      </p:sp>
    </p:spTree>
    <p:extLst>
      <p:ext uri="{BB962C8B-B14F-4D97-AF65-F5344CB8AC3E}">
        <p14:creationId xmlns:p14="http://schemas.microsoft.com/office/powerpoint/2010/main" val="4026438271"/>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17203" y="2697645"/>
            <a:ext cx="3513087" cy="584775"/>
          </a:xfrm>
          <a:prstGeom prst="rect">
            <a:avLst/>
          </a:prstGeom>
        </p:spPr>
        <p:txBody>
          <a:bodyPr wrap="square">
            <a:spAutoFit/>
          </a:bodyPr>
          <a:lstStyle/>
          <a:p>
            <a:r>
              <a:rPr lang="en-GB" sz="3200" dirty="0" err="1">
                <a:solidFill>
                  <a:schemeClr val="bg1"/>
                </a:solidFill>
                <a:latin typeface="Arial" panose="020B0604020202020204" pitchFamily="34" charset="0"/>
                <a:cs typeface="Arial" panose="020B0604020202020204" pitchFamily="34" charset="0"/>
              </a:rPr>
              <a:t>Earps</a:t>
            </a:r>
            <a:r>
              <a:rPr lang="en-GB" sz="3200" dirty="0">
                <a:solidFill>
                  <a:schemeClr val="bg1"/>
                </a:solidFill>
                <a:latin typeface="Arial" panose="020B0604020202020204" pitchFamily="34" charset="0"/>
                <a:cs typeface="Arial" panose="020B0604020202020204" pitchFamily="34" charset="0"/>
              </a:rPr>
              <a:t> House</a:t>
            </a:r>
          </a:p>
        </p:txBody>
      </p:sp>
      <p:sp>
        <p:nvSpPr>
          <p:cNvPr id="16" name="Rectangle 15"/>
          <p:cNvSpPr/>
          <p:nvPr/>
        </p:nvSpPr>
        <p:spPr>
          <a:xfrm>
            <a:off x="4425293" y="372217"/>
            <a:ext cx="7452586" cy="2062103"/>
          </a:xfrm>
          <a:prstGeom prst="rect">
            <a:avLst/>
          </a:prstGeom>
        </p:spPr>
        <p:txBody>
          <a:bodyPr wrap="square">
            <a:spAutoFit/>
          </a:bodyPr>
          <a:lstStyle/>
          <a:p>
            <a:r>
              <a:rPr lang="en-GB" sz="3200" dirty="0">
                <a:solidFill>
                  <a:schemeClr val="bg1"/>
                </a:solidFill>
                <a:latin typeface="Arial" panose="020B0604020202020204" pitchFamily="34" charset="0"/>
                <a:cs typeface="Arial" panose="020B0604020202020204" pitchFamily="34" charset="0"/>
              </a:rPr>
              <a:t>The children are in four houses:</a:t>
            </a:r>
          </a:p>
          <a:p>
            <a:endParaRPr lang="en-GB" sz="3200" dirty="0">
              <a:solidFill>
                <a:schemeClr val="bg1"/>
              </a:solidFill>
              <a:latin typeface="Arial" panose="020B0604020202020204" pitchFamily="34" charset="0"/>
              <a:cs typeface="Arial" panose="020B0604020202020204" pitchFamily="34" charset="0"/>
            </a:endParaRPr>
          </a:p>
          <a:p>
            <a:r>
              <a:rPr lang="en-GB" sz="3200" dirty="0">
                <a:solidFill>
                  <a:schemeClr val="bg1"/>
                </a:solidFill>
                <a:latin typeface="Arial" panose="020B0604020202020204" pitchFamily="34" charset="0"/>
                <a:cs typeface="Arial" panose="020B0604020202020204" pitchFamily="34" charset="0"/>
              </a:rPr>
              <a:t>                                </a:t>
            </a:r>
          </a:p>
          <a:p>
            <a:r>
              <a:rPr lang="en-GB" sz="3200" dirty="0">
                <a:solidFill>
                  <a:schemeClr val="bg1"/>
                </a:solidFill>
                <a:latin typeface="Arial" panose="020B0604020202020204" pitchFamily="34" charset="0"/>
                <a:cs typeface="Arial" panose="020B0604020202020204" pitchFamily="34" charset="0"/>
              </a:rPr>
              <a:t>                                     Malala House</a:t>
            </a:r>
          </a:p>
        </p:txBody>
      </p:sp>
      <p:pic>
        <p:nvPicPr>
          <p:cNvPr id="10" name="Picture 9" descr="IMG_1080.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19817" y="2464358"/>
            <a:ext cx="3554980" cy="2666235"/>
          </a:xfrm>
          <a:prstGeom prst="rect">
            <a:avLst/>
          </a:prstGeom>
        </p:spPr>
      </p:pic>
      <p:pic>
        <p:nvPicPr>
          <p:cNvPr id="12" name="Picture 11" descr="IMG_1045.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88976" y="200361"/>
            <a:ext cx="3638234" cy="2405814"/>
          </a:xfrm>
          <a:prstGeom prst="rect">
            <a:avLst/>
          </a:prstGeom>
        </p:spPr>
      </p:pic>
      <p:pic>
        <p:nvPicPr>
          <p:cNvPr id="6" name="Picture 5" descr="IMG_1055.JPG">
            <a:extLst>
              <a:ext uri="{FF2B5EF4-FFF2-40B4-BE49-F238E27FC236}">
                <a16:creationId xmlns:a16="http://schemas.microsoft.com/office/drawing/2014/main" id="{EA4A76E3-64C7-45CB-924A-F4ADCB4B904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28983" y="3632798"/>
            <a:ext cx="3513087" cy="2405814"/>
          </a:xfrm>
          <a:prstGeom prst="rect">
            <a:avLst/>
          </a:prstGeom>
        </p:spPr>
      </p:pic>
      <p:sp>
        <p:nvSpPr>
          <p:cNvPr id="7" name="Rectangle 6">
            <a:extLst>
              <a:ext uri="{FF2B5EF4-FFF2-40B4-BE49-F238E27FC236}">
                <a16:creationId xmlns:a16="http://schemas.microsoft.com/office/drawing/2014/main" id="{9888BC78-CE88-4A5A-ABCD-E1321D99CFFB}"/>
              </a:ext>
            </a:extLst>
          </p:cNvPr>
          <p:cNvSpPr/>
          <p:nvPr/>
        </p:nvSpPr>
        <p:spPr>
          <a:xfrm>
            <a:off x="466369" y="6038612"/>
            <a:ext cx="3513087" cy="584775"/>
          </a:xfrm>
          <a:prstGeom prst="rect">
            <a:avLst/>
          </a:prstGeom>
        </p:spPr>
        <p:txBody>
          <a:bodyPr wrap="square">
            <a:spAutoFit/>
          </a:bodyPr>
          <a:lstStyle/>
          <a:p>
            <a:r>
              <a:rPr lang="en-GB" sz="3200" dirty="0">
                <a:solidFill>
                  <a:schemeClr val="bg1"/>
                </a:solidFill>
                <a:latin typeface="Arial" panose="020B0604020202020204" pitchFamily="34" charset="0"/>
                <a:cs typeface="Arial" panose="020B0604020202020204" pitchFamily="34" charset="0"/>
              </a:rPr>
              <a:t>Farah House</a:t>
            </a:r>
          </a:p>
        </p:txBody>
      </p:sp>
      <p:pic>
        <p:nvPicPr>
          <p:cNvPr id="8" name="Picture 7" descr="IMG_1068.JPG">
            <a:extLst>
              <a:ext uri="{FF2B5EF4-FFF2-40B4-BE49-F238E27FC236}">
                <a16:creationId xmlns:a16="http://schemas.microsoft.com/office/drawing/2014/main" id="{7D93CE5F-7B5C-4035-8966-26B417BA1CB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190163" y="1499716"/>
            <a:ext cx="3554980" cy="2666235"/>
          </a:xfrm>
          <a:prstGeom prst="rect">
            <a:avLst/>
          </a:prstGeom>
        </p:spPr>
      </p:pic>
      <p:sp>
        <p:nvSpPr>
          <p:cNvPr id="11" name="Rectangle 10">
            <a:extLst>
              <a:ext uri="{FF2B5EF4-FFF2-40B4-BE49-F238E27FC236}">
                <a16:creationId xmlns:a16="http://schemas.microsoft.com/office/drawing/2014/main" id="{1CD71BEA-2B10-4CB1-939E-DDE799FC45F0}"/>
              </a:ext>
            </a:extLst>
          </p:cNvPr>
          <p:cNvSpPr/>
          <p:nvPr/>
        </p:nvSpPr>
        <p:spPr>
          <a:xfrm>
            <a:off x="4030290" y="4228540"/>
            <a:ext cx="7535468" cy="2431435"/>
          </a:xfrm>
          <a:prstGeom prst="rect">
            <a:avLst/>
          </a:prstGeom>
        </p:spPr>
        <p:txBody>
          <a:bodyPr wrap="square">
            <a:spAutoFit/>
          </a:bodyPr>
          <a:lstStyle/>
          <a:p>
            <a:r>
              <a:rPr lang="en-GB" sz="3200" dirty="0">
                <a:solidFill>
                  <a:schemeClr val="bg1"/>
                </a:solidFill>
                <a:latin typeface="Arial" panose="020B0604020202020204" pitchFamily="34" charset="0"/>
                <a:cs typeface="Arial" panose="020B0604020202020204" pitchFamily="34" charset="0"/>
              </a:rPr>
              <a:t>Attenborough House</a:t>
            </a:r>
          </a:p>
          <a:p>
            <a:endParaRPr lang="en-GB" sz="3200" dirty="0">
              <a:solidFill>
                <a:schemeClr val="bg1"/>
              </a:solidFill>
              <a:latin typeface="Arial" panose="020B0604020202020204" pitchFamily="34" charset="0"/>
              <a:cs typeface="Arial" panose="020B0604020202020204" pitchFamily="34" charset="0"/>
            </a:endParaRPr>
          </a:p>
          <a:p>
            <a:endParaRPr lang="en-GB" sz="3200" dirty="0">
              <a:solidFill>
                <a:schemeClr val="bg1"/>
              </a:solidFill>
              <a:latin typeface="Arial" panose="020B0604020202020204" pitchFamily="34" charset="0"/>
              <a:cs typeface="Arial" panose="020B0604020202020204" pitchFamily="34" charset="0"/>
            </a:endParaRPr>
          </a:p>
          <a:p>
            <a:endParaRPr lang="en-GB" sz="2800" dirty="0">
              <a:solidFill>
                <a:schemeClr val="bg1"/>
              </a:solidFill>
              <a:latin typeface="Arial" panose="020B0604020202020204" pitchFamily="34" charset="0"/>
              <a:cs typeface="Arial" panose="020B0604020202020204" pitchFamily="34" charset="0"/>
            </a:endParaRPr>
          </a:p>
          <a:p>
            <a:r>
              <a:rPr lang="en-GB" sz="2400" dirty="0">
                <a:solidFill>
                  <a:schemeClr val="bg1"/>
                </a:solidFill>
                <a:latin typeface="Arial" panose="020B0604020202020204" pitchFamily="34" charset="0"/>
                <a:cs typeface="Arial" panose="020B0604020202020204" pitchFamily="34" charset="0"/>
              </a:rPr>
              <a:t>                              Siblings are in the same house. </a:t>
            </a:r>
          </a:p>
        </p:txBody>
      </p:sp>
    </p:spTree>
    <p:extLst>
      <p:ext uri="{BB962C8B-B14F-4D97-AF65-F5344CB8AC3E}">
        <p14:creationId xmlns:p14="http://schemas.microsoft.com/office/powerpoint/2010/main" val="289685395"/>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8FF958C-4AA3-4BC4-B56D-E2A1A03B4221}"/>
              </a:ext>
            </a:extLst>
          </p:cNvPr>
          <p:cNvSpPr/>
          <p:nvPr/>
        </p:nvSpPr>
        <p:spPr>
          <a:xfrm>
            <a:off x="336640" y="1838580"/>
            <a:ext cx="2916368" cy="2677656"/>
          </a:xfrm>
          <a:prstGeom prst="rect">
            <a:avLst/>
          </a:prstGeom>
        </p:spPr>
        <p:txBody>
          <a:bodyPr wrap="square">
            <a:spAutoFit/>
          </a:bodyPr>
          <a:lstStyle/>
          <a:p>
            <a:r>
              <a:rPr lang="en-GB" sz="2800" dirty="0">
                <a:solidFill>
                  <a:schemeClr val="bg1"/>
                </a:solidFill>
                <a:cs typeface="Arial" panose="020B0604020202020204" pitchFamily="34" charset="0"/>
              </a:rPr>
              <a:t>Achievements go in the Gold Book and are shared in our weekly Celebration Assemblies</a:t>
            </a:r>
          </a:p>
        </p:txBody>
      </p:sp>
      <p:pic>
        <p:nvPicPr>
          <p:cNvPr id="5" name="Picture 4" descr="IMG_3531.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rot="10800000">
            <a:off x="3346314" y="493677"/>
            <a:ext cx="8317149" cy="5897182"/>
          </a:xfrm>
          <a:prstGeom prst="rect">
            <a:avLst/>
          </a:prstGeom>
        </p:spPr>
      </p:pic>
    </p:spTree>
    <p:extLst>
      <p:ext uri="{BB962C8B-B14F-4D97-AF65-F5344CB8AC3E}">
        <p14:creationId xmlns:p14="http://schemas.microsoft.com/office/powerpoint/2010/main" val="3560133516"/>
      </p:ext>
    </p:extLst>
  </p:cSld>
  <p:clrMapOvr>
    <a:masterClrMapping/>
  </p:clrMapOvr>
  <mc:AlternateContent xmlns:mc="http://schemas.openxmlformats.org/markup-compatibility/2006" xmlns:p14="http://schemas.microsoft.com/office/powerpoint/2010/main">
    <mc:Choice Requires="p14">
      <p:transition spd="slow" p14:dur="2250" advClick="0" advTm="8000"/>
    </mc:Choice>
    <mc:Fallback xmlns="">
      <p:transition spd="slow" advClick="0" advTm="8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3943</TotalTime>
  <Words>1348</Words>
  <Application>Microsoft Office PowerPoint</Application>
  <PresentationFormat>Widescreen</PresentationFormat>
  <Paragraphs>239</Paragraphs>
  <Slides>37</Slides>
  <Notes>30</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Calibri</vt:lpstr>
      <vt:lpstr>Calibri Light</vt:lpstr>
      <vt:lpstr>Google Sans</vt:lpstr>
      <vt:lpstr>Sassoon Primary</vt:lpstr>
      <vt:lpstr>StarSymbol</vt:lpstr>
      <vt:lpstr>Office Theme</vt:lpstr>
      <vt:lpstr>PowerPoint Presentation</vt:lpstr>
      <vt:lpstr>PowerPoint Presentation</vt:lpstr>
      <vt:lpstr>Parent Session Overview</vt:lpstr>
      <vt:lpstr>EYFS Team</vt:lpstr>
      <vt:lpstr>PowerPoint Presentation</vt:lpstr>
      <vt:lpstr>PowerPoint Presentation</vt:lpstr>
      <vt:lpstr>PowerPoint Presentation</vt:lpstr>
      <vt:lpstr>PowerPoint Presentation</vt:lpstr>
      <vt:lpstr>PowerPoint Presentation</vt:lpstr>
      <vt:lpstr>Behaviour at Springfield</vt:lpstr>
      <vt:lpstr>PowerPoint Presentation</vt:lpstr>
      <vt:lpstr>PTA</vt:lpstr>
      <vt:lpstr>PowerPoint Presentation</vt:lpstr>
      <vt:lpstr>PowerPoint Presentation</vt:lpstr>
      <vt:lpstr>PowerPoint Presentation</vt:lpstr>
      <vt:lpstr>Uniform and PE Kit</vt:lpstr>
      <vt:lpstr>PowerPoint Presentation</vt:lpstr>
      <vt:lpstr>PowerPoint Presentation</vt:lpstr>
      <vt:lpstr>PowerPoint Presentation</vt:lpstr>
      <vt:lpstr>PowerPoint Presentation</vt:lpstr>
      <vt:lpstr>PowerPoint Presentation</vt:lpstr>
      <vt:lpstr>Phonics</vt:lpstr>
      <vt:lpstr>Maths</vt:lpstr>
      <vt:lpstr>Handwriting</vt:lpstr>
      <vt:lpstr>PowerPoint Presentation</vt:lpstr>
      <vt:lpstr>PowerPoint Presentation</vt:lpstr>
      <vt:lpstr>PowerPoint Presentation</vt:lpstr>
      <vt:lpstr>PowerPoint Presentation</vt:lpstr>
      <vt:lpstr>PowerPoint Presentation</vt:lpstr>
      <vt:lpstr>Our Aims</vt:lpstr>
      <vt:lpstr>PowerPoint Presentation</vt:lpstr>
      <vt:lpstr>Is there anything we need to know?</vt:lpstr>
      <vt:lpstr>How to prepare your child for school</vt:lpstr>
      <vt:lpstr>How to prepare your child for school</vt:lpstr>
      <vt:lpstr>September 2026 Timetable for New Starters</vt:lpstr>
      <vt:lpstr>PowerPoint Presentation</vt:lpstr>
      <vt:lpstr>Meet and Mingle Picnic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 ak</dc:creator>
  <cp:lastModifiedBy>Head</cp:lastModifiedBy>
  <cp:revision>434</cp:revision>
  <cp:lastPrinted>2021-07-07T11:14:12Z</cp:lastPrinted>
  <dcterms:created xsi:type="dcterms:W3CDTF">2016-10-12T20:46:38Z</dcterms:created>
  <dcterms:modified xsi:type="dcterms:W3CDTF">2026-07-20T10:11:30Z</dcterms:modified>
</cp:coreProperties>
</file>